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26.jpe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29.jpeg"/><Relationship Id="rId5" Type="http://schemas.microsoft.com/office/2007/relationships/hdphoto" Target="../media/hdphoto7.wdp"/><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0.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lstStyle/>
          <a:p>
            <a:r>
              <a:rPr lang="en-US" dirty="0" smtClean="0"/>
              <a:t>The Advent of the Civil War</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447800"/>
            <a:ext cx="8106591" cy="472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826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
            <a:ext cx="8991600" cy="1470025"/>
          </a:xfrm>
        </p:spPr>
        <p:txBody>
          <a:bodyPr>
            <a:normAutofit/>
          </a:bodyPr>
          <a:lstStyle/>
          <a:p>
            <a:r>
              <a:rPr lang="en-US" sz="3800" b="1" u="sng" dirty="0" smtClean="0"/>
              <a:t>Anti-Slavery Northerners and Republicans</a:t>
            </a:r>
            <a:endParaRPr lang="en-US" sz="3800" b="1" u="sng" dirty="0"/>
          </a:p>
        </p:txBody>
      </p:sp>
      <p:sp>
        <p:nvSpPr>
          <p:cNvPr id="3" name="Subtitle 2"/>
          <p:cNvSpPr>
            <a:spLocks noGrp="1"/>
          </p:cNvSpPr>
          <p:nvPr>
            <p:ph type="subTitle" idx="1"/>
          </p:nvPr>
        </p:nvSpPr>
        <p:spPr>
          <a:xfrm>
            <a:off x="228600" y="1219200"/>
            <a:ext cx="5257800" cy="5486400"/>
          </a:xfrm>
        </p:spPr>
        <p:txBody>
          <a:bodyPr>
            <a:normAutofit/>
          </a:bodyPr>
          <a:lstStyle/>
          <a:p>
            <a:pPr algn="l"/>
            <a:r>
              <a:rPr lang="en-US" sz="2600" dirty="0" smtClean="0"/>
              <a:t>Most Northerners were against slavery, but they were not abolitionists. They didn’t want slavery to spread to the West or come back to the North. They wanted cheap or free land for whites only. They believed in a free-labor system– with no slavery and no slaves around. They also didn’t like slaveholders having so much wealth and political power. They voted Republican.</a:t>
            </a:r>
            <a:endParaRPr lang="en-US" sz="2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180" y="3745230"/>
            <a:ext cx="2386150" cy="293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86400" y="4876799"/>
            <a:ext cx="1680210" cy="1323439"/>
          </a:xfrm>
          <a:prstGeom prst="rect">
            <a:avLst/>
          </a:prstGeom>
          <a:noFill/>
        </p:spPr>
        <p:txBody>
          <a:bodyPr wrap="square" rtlCol="0">
            <a:spAutoFit/>
          </a:bodyPr>
          <a:lstStyle/>
          <a:p>
            <a:r>
              <a:rPr lang="en-US" sz="2000" dirty="0" smtClean="0"/>
              <a:t>Republican President Abraham Lincoln</a:t>
            </a:r>
            <a:endParaRPr lang="en-US" sz="2000" dirty="0"/>
          </a:p>
        </p:txBody>
      </p:sp>
      <p:pic>
        <p:nvPicPr>
          <p:cNvPr id="7172" name="Picture 4" descr="http://t3.gstatic.com/images?q=tbn:ANd9GcRunzRxph6D2B1C9ANL5KNJJ2PZWQdHKvVjxnT0xZ8ViugI2fFFiQ:americancivilwarvoices.files.wordpress.com/2012/03/horse-drawn-p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43000"/>
            <a:ext cx="2905125" cy="15716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1" y="2714626"/>
            <a:ext cx="2590800" cy="923330"/>
          </a:xfrm>
          <a:prstGeom prst="rect">
            <a:avLst/>
          </a:prstGeom>
          <a:noFill/>
        </p:spPr>
        <p:txBody>
          <a:bodyPr wrap="square" rtlCol="0">
            <a:spAutoFit/>
          </a:bodyPr>
          <a:lstStyle/>
          <a:p>
            <a:r>
              <a:rPr lang="en-US" dirty="0" smtClean="0"/>
              <a:t>A northern farmer who wanted land for himself and his family.</a:t>
            </a:r>
            <a:endParaRPr lang="en-US" dirty="0"/>
          </a:p>
        </p:txBody>
      </p:sp>
      <p:sp>
        <p:nvSpPr>
          <p:cNvPr id="6" name="TextBox 5"/>
          <p:cNvSpPr txBox="1"/>
          <p:nvPr/>
        </p:nvSpPr>
        <p:spPr>
          <a:xfrm>
            <a:off x="292010" y="5877072"/>
            <a:ext cx="4572000" cy="646331"/>
          </a:xfrm>
          <a:prstGeom prst="rect">
            <a:avLst/>
          </a:prstGeom>
          <a:noFill/>
        </p:spPr>
        <p:txBody>
          <a:bodyPr wrap="square" rtlCol="0">
            <a:spAutoFit/>
          </a:bodyPr>
          <a:lstStyle/>
          <a:p>
            <a:r>
              <a:rPr lang="en-US" dirty="0" smtClean="0"/>
              <a:t>10. How were anti-slavery people different from abolitionists? </a:t>
            </a:r>
            <a:endParaRPr lang="en-US" dirty="0"/>
          </a:p>
        </p:txBody>
      </p:sp>
    </p:spTree>
    <p:extLst>
      <p:ext uri="{BB962C8B-B14F-4D97-AF65-F5344CB8AC3E}">
        <p14:creationId xmlns:p14="http://schemas.microsoft.com/office/powerpoint/2010/main" val="3803290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63866"/>
            <a:ext cx="7772400" cy="1470025"/>
          </a:xfrm>
        </p:spPr>
        <p:txBody>
          <a:bodyPr/>
          <a:lstStyle/>
          <a:p>
            <a:r>
              <a:rPr lang="en-US" b="1" u="sng" dirty="0" smtClean="0"/>
              <a:t>Northern Democrats</a:t>
            </a:r>
            <a:endParaRPr lang="en-US" b="1" u="sng" dirty="0"/>
          </a:p>
        </p:txBody>
      </p:sp>
      <p:sp>
        <p:nvSpPr>
          <p:cNvPr id="3" name="Subtitle 2"/>
          <p:cNvSpPr>
            <a:spLocks noGrp="1"/>
          </p:cNvSpPr>
          <p:nvPr>
            <p:ph type="subTitle" idx="1"/>
          </p:nvPr>
        </p:nvSpPr>
        <p:spPr>
          <a:xfrm>
            <a:off x="152400" y="838200"/>
            <a:ext cx="4343400" cy="5029200"/>
          </a:xfrm>
        </p:spPr>
        <p:txBody>
          <a:bodyPr>
            <a:normAutofit/>
          </a:bodyPr>
          <a:lstStyle/>
          <a:p>
            <a:pPr algn="l"/>
            <a:r>
              <a:rPr lang="en-US" sz="2500" dirty="0" smtClean="0"/>
              <a:t>Less than half of Northerners were Democrats, but they were a powerful political group. Some Democrats, like Illinois Senator Stephen A. Douglas, supported the idea of popular sovereignty in which the people who lived in a territory or state would decide whether slavery would be legal or not. Other Democrats were simply pro-slavery.</a:t>
            </a:r>
            <a:endParaRPr lang="en-US" sz="2500" dirty="0"/>
          </a:p>
        </p:txBody>
      </p:sp>
      <p:sp>
        <p:nvSpPr>
          <p:cNvPr id="4" name="TextBox 3"/>
          <p:cNvSpPr txBox="1"/>
          <p:nvPr/>
        </p:nvSpPr>
        <p:spPr>
          <a:xfrm>
            <a:off x="4876800" y="4800600"/>
            <a:ext cx="1680211" cy="1323439"/>
          </a:xfrm>
          <a:prstGeom prst="rect">
            <a:avLst/>
          </a:prstGeom>
          <a:noFill/>
        </p:spPr>
        <p:txBody>
          <a:bodyPr wrap="square" rtlCol="0">
            <a:spAutoFit/>
          </a:bodyPr>
          <a:lstStyle/>
          <a:p>
            <a:r>
              <a:rPr lang="en-US" sz="2000" dirty="0" smtClean="0"/>
              <a:t>Illinois Senator Stephen A. Douglas</a:t>
            </a:r>
            <a:endParaRPr lang="en-US" sz="2000" dirty="0"/>
          </a:p>
        </p:txBody>
      </p:sp>
      <p:pic>
        <p:nvPicPr>
          <p:cNvPr id="5" name="Picture 10" descr="http://t2.gstatic.com/images?q=tbn:ANd9GcSg3zIBpdQ8pybTGRdIxMGDGLOey66A02M7WzvzbjGtg3BLC9_Z:media1.shmoop.com/media/images/large/stephen-dougl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931920"/>
            <a:ext cx="251731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t1.gstatic.com/images?q=tbn:ANd9GcRYnTKR6-SKPoe4_C0bgX4ukakyYqdzWtHRxL9-VUvya_gViID6:lincoln.lib.niu.edu/img/emigrant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3689979"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86399" y="363415"/>
            <a:ext cx="3537579" cy="1200329"/>
          </a:xfrm>
          <a:prstGeom prst="rect">
            <a:avLst/>
          </a:prstGeom>
          <a:noFill/>
        </p:spPr>
        <p:txBody>
          <a:bodyPr wrap="square" rtlCol="0">
            <a:spAutoFit/>
          </a:bodyPr>
          <a:lstStyle/>
          <a:p>
            <a:r>
              <a:rPr lang="en-US" dirty="0" smtClean="0"/>
              <a:t>Some Northern farmers, especially those with family or other connections to the South, supported slavery.</a:t>
            </a:r>
            <a:endParaRPr lang="en-US" dirty="0"/>
          </a:p>
        </p:txBody>
      </p:sp>
      <p:sp>
        <p:nvSpPr>
          <p:cNvPr id="7" name="TextBox 6"/>
          <p:cNvSpPr txBox="1"/>
          <p:nvPr/>
        </p:nvSpPr>
        <p:spPr>
          <a:xfrm>
            <a:off x="152400" y="5913698"/>
            <a:ext cx="5181600" cy="646331"/>
          </a:xfrm>
          <a:prstGeom prst="rect">
            <a:avLst/>
          </a:prstGeom>
          <a:noFill/>
        </p:spPr>
        <p:txBody>
          <a:bodyPr wrap="square" rtlCol="0">
            <a:spAutoFit/>
          </a:bodyPr>
          <a:lstStyle/>
          <a:p>
            <a:r>
              <a:rPr lang="en-US" dirty="0" smtClean="0"/>
              <a:t>11. Many Northern Democrats supported popular sovereignty. What was it? </a:t>
            </a:r>
            <a:endParaRPr lang="en-US" dirty="0"/>
          </a:p>
        </p:txBody>
      </p:sp>
    </p:spTree>
    <p:extLst>
      <p:ext uri="{BB962C8B-B14F-4D97-AF65-F5344CB8AC3E}">
        <p14:creationId xmlns:p14="http://schemas.microsoft.com/office/powerpoint/2010/main" val="3333378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28597"/>
            <a:ext cx="6400800" cy="3733800"/>
          </a:xfrm>
        </p:spPr>
        <p:txBody>
          <a:bodyPr/>
          <a:lstStyle/>
          <a:p>
            <a:r>
              <a:rPr lang="en-US" b="1" u="sng" dirty="0" smtClean="0"/>
              <a:t>Southern Unionists</a:t>
            </a:r>
            <a:endParaRPr lang="en-US" b="1" u="sng" dirty="0"/>
          </a:p>
        </p:txBody>
      </p:sp>
      <p:sp>
        <p:nvSpPr>
          <p:cNvPr id="3" name="Subtitle 2"/>
          <p:cNvSpPr>
            <a:spLocks noGrp="1"/>
          </p:cNvSpPr>
          <p:nvPr>
            <p:ph type="subTitle" idx="1"/>
          </p:nvPr>
        </p:nvSpPr>
        <p:spPr>
          <a:xfrm>
            <a:off x="354290" y="672152"/>
            <a:ext cx="4427219" cy="5181600"/>
          </a:xfrm>
        </p:spPr>
        <p:txBody>
          <a:bodyPr>
            <a:normAutofit fontScale="85000" lnSpcReduction="20000"/>
          </a:bodyPr>
          <a:lstStyle/>
          <a:p>
            <a:pPr algn="l"/>
            <a:r>
              <a:rPr lang="en-US" dirty="0" smtClean="0"/>
              <a:t>Some Southerners were strong supporters of slavery, but they were willing to try to find a compromise over the issue of slavery spreading to the West. People like Sam Houston did not think the Republican Party or President Lincoln were an immediate threat to slavery as many other Southerners believed. They did not want to risk a Civil War over the issue of slavery in the West.</a:t>
            </a:r>
            <a:endParaRPr lang="en-US" dirty="0"/>
          </a:p>
        </p:txBody>
      </p:sp>
      <p:pic>
        <p:nvPicPr>
          <p:cNvPr id="4" name="Picture 12" descr="http://t1.gstatic.com/images?q=tbn:ANd9GcRH0mgPD0WHIgXwTCMZ7rf-ESi0fHODsoSH7qnF49jPqT4Zuj0OoQ:www.old-picture.com/daguerreotypes/pictures/Houston-S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962400"/>
            <a:ext cx="2127552" cy="2680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08220" y="5125551"/>
            <a:ext cx="2057400" cy="1015663"/>
          </a:xfrm>
          <a:prstGeom prst="rect">
            <a:avLst/>
          </a:prstGeom>
          <a:noFill/>
        </p:spPr>
        <p:txBody>
          <a:bodyPr wrap="square" rtlCol="0">
            <a:spAutoFit/>
          </a:bodyPr>
          <a:lstStyle/>
          <a:p>
            <a:r>
              <a:rPr lang="en-US" sz="2000" dirty="0" smtClean="0"/>
              <a:t>Texas Senator and Governor Sam </a:t>
            </a:r>
            <a:r>
              <a:rPr lang="en-US" sz="2000" dirty="0"/>
              <a:t>H</a:t>
            </a:r>
            <a:r>
              <a:rPr lang="en-US" sz="2000" dirty="0" smtClean="0"/>
              <a:t>ouston</a:t>
            </a:r>
            <a:endParaRPr lang="en-US" sz="2000" dirty="0"/>
          </a:p>
        </p:txBody>
      </p:sp>
      <p:pic>
        <p:nvPicPr>
          <p:cNvPr id="10242" name="Picture 2" descr="http://t3.gstatic.com/images?q=tbn:ANd9GcRhEHkhkzo38a8UXxmR0rWz0l9U93DQtXaLwOlHJVzCEk0tOtdKxA:www.lib.ndsu.nodak.edu/grhc/order/general/images/german-immigrants-c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620" y="685800"/>
            <a:ext cx="1781175" cy="25622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08221" y="1143000"/>
            <a:ext cx="2057400" cy="1200329"/>
          </a:xfrm>
          <a:prstGeom prst="rect">
            <a:avLst/>
          </a:prstGeom>
          <a:noFill/>
        </p:spPr>
        <p:txBody>
          <a:bodyPr wrap="square" rtlCol="0">
            <a:spAutoFit/>
          </a:bodyPr>
          <a:lstStyle/>
          <a:p>
            <a:r>
              <a:rPr lang="en-US" dirty="0" smtClean="0"/>
              <a:t>Many immigrants and some Southerners shared the Unionist view.</a:t>
            </a:r>
            <a:endParaRPr lang="en-US" dirty="0"/>
          </a:p>
        </p:txBody>
      </p:sp>
      <p:sp>
        <p:nvSpPr>
          <p:cNvPr id="7" name="TextBox 6"/>
          <p:cNvSpPr txBox="1"/>
          <p:nvPr/>
        </p:nvSpPr>
        <p:spPr>
          <a:xfrm>
            <a:off x="609600" y="5541049"/>
            <a:ext cx="3505200" cy="1200329"/>
          </a:xfrm>
          <a:prstGeom prst="rect">
            <a:avLst/>
          </a:prstGeom>
          <a:noFill/>
        </p:spPr>
        <p:txBody>
          <a:bodyPr wrap="square" rtlCol="0">
            <a:spAutoFit/>
          </a:bodyPr>
          <a:lstStyle/>
          <a:p>
            <a:r>
              <a:rPr lang="en-US" dirty="0" smtClean="0"/>
              <a:t>12. Why did Southern Unionists not support secession? That is, what did they not fear from the Republicans?</a:t>
            </a:r>
            <a:endParaRPr lang="en-US" dirty="0"/>
          </a:p>
        </p:txBody>
      </p:sp>
    </p:spTree>
    <p:extLst>
      <p:ext uri="{BB962C8B-B14F-4D97-AF65-F5344CB8AC3E}">
        <p14:creationId xmlns:p14="http://schemas.microsoft.com/office/powerpoint/2010/main" val="4236805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52400"/>
            <a:ext cx="5200651" cy="1470025"/>
          </a:xfrm>
        </p:spPr>
        <p:txBody>
          <a:bodyPr/>
          <a:lstStyle/>
          <a:p>
            <a:r>
              <a:rPr lang="en-US" b="1" u="sng" dirty="0" smtClean="0"/>
              <a:t>Southern Secessionists</a:t>
            </a:r>
            <a:endParaRPr lang="en-US" b="1" u="sng" dirty="0"/>
          </a:p>
        </p:txBody>
      </p:sp>
      <p:sp>
        <p:nvSpPr>
          <p:cNvPr id="3" name="Subtitle 2"/>
          <p:cNvSpPr>
            <a:spLocks noGrp="1"/>
          </p:cNvSpPr>
          <p:nvPr>
            <p:ph type="subTitle" idx="1"/>
          </p:nvPr>
        </p:nvSpPr>
        <p:spPr>
          <a:xfrm>
            <a:off x="228600" y="1371600"/>
            <a:ext cx="4495800" cy="5334000"/>
          </a:xfrm>
        </p:spPr>
        <p:txBody>
          <a:bodyPr>
            <a:normAutofit/>
          </a:bodyPr>
          <a:lstStyle/>
          <a:p>
            <a:pPr algn="l"/>
            <a:r>
              <a:rPr lang="en-US" sz="2400" dirty="0" smtClean="0"/>
              <a:t>Most white Southerners believed the Republicans would (1) abolish slavery, (2) eliminate state’s rights, and (3) destroy the Southern way of life. Southerners like Jefferson Davis believed the South should secede (break away) and create their own country if Republicans took power in Washington, D.C.</a:t>
            </a:r>
            <a:endParaRPr lang="en-US" sz="2400" dirty="0"/>
          </a:p>
        </p:txBody>
      </p:sp>
      <p:pic>
        <p:nvPicPr>
          <p:cNvPr id="4" name="Picture 14" descr="http://t2.gstatic.com/images?q=tbn:ANd9GcS4xe_vkKLZ2JoXqcJgU8chR80A5sz6jQ3jr8n9eivhLS4wMa7y:www.thelatinlibrary.com/chron/civilwarpics/dav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696918"/>
            <a:ext cx="2306946" cy="21610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85298" y="5777459"/>
            <a:ext cx="2554605" cy="1015663"/>
          </a:xfrm>
          <a:prstGeom prst="rect">
            <a:avLst/>
          </a:prstGeom>
          <a:noFill/>
        </p:spPr>
        <p:txBody>
          <a:bodyPr wrap="square" rtlCol="0">
            <a:spAutoFit/>
          </a:bodyPr>
          <a:lstStyle/>
          <a:p>
            <a:r>
              <a:rPr lang="en-US" sz="2000" dirty="0" smtClean="0"/>
              <a:t>Democrat and Confederate President Jefferson Davis</a:t>
            </a:r>
            <a:endParaRPr lang="en-US" sz="2000" dirty="0"/>
          </a:p>
        </p:txBody>
      </p:sp>
      <p:pic>
        <p:nvPicPr>
          <p:cNvPr id="9218" name="Picture 2" descr="http://t3.gstatic.com/images?q=tbn:ANd9GcRt6W5GxE_muPvtVWf9g7KFNojkomYohJozyEHXn9zHhlyxqHO9WQ:newdeal.feri.org/survey/images/a1.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2000" contrast="16000"/>
                    </a14:imgEffect>
                  </a14:imgLayer>
                </a14:imgProps>
              </a:ext>
              <a:ext uri="{28A0092B-C50C-407E-A947-70E740481C1C}">
                <a14:useLocalDpi xmlns:a14="http://schemas.microsoft.com/office/drawing/2010/main" val="0"/>
              </a:ext>
            </a:extLst>
          </a:blip>
          <a:srcRect/>
          <a:stretch>
            <a:fillRect/>
          </a:stretch>
        </p:blipFill>
        <p:spPr bwMode="auto">
          <a:xfrm>
            <a:off x="6400800" y="271462"/>
            <a:ext cx="2739390" cy="18954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99464" y="315512"/>
            <a:ext cx="1676400" cy="1754326"/>
          </a:xfrm>
          <a:prstGeom prst="rect">
            <a:avLst/>
          </a:prstGeom>
          <a:noFill/>
        </p:spPr>
        <p:txBody>
          <a:bodyPr wrap="square" rtlCol="0">
            <a:spAutoFit/>
          </a:bodyPr>
          <a:lstStyle/>
          <a:p>
            <a:r>
              <a:rPr lang="en-US" dirty="0" smtClean="0"/>
              <a:t>Most Southern farmers  did not own slaves, but many hoped to get slaves one day.</a:t>
            </a:r>
            <a:endParaRPr lang="en-US" dirty="0"/>
          </a:p>
        </p:txBody>
      </p:sp>
      <p:pic>
        <p:nvPicPr>
          <p:cNvPr id="9220" name="Picture 4" descr="http://t2.gstatic.com/images?q=tbn:ANd9GcQ-b8ky_HnJBDJgSkQgky2cyPqhmniEoD5v44qm0PXDSUXrmD4v:abagond.files.wordpress.com/2012/03/slave-patro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0" y="2362200"/>
            <a:ext cx="2504118" cy="1981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52394" y="2123813"/>
            <a:ext cx="2124075" cy="3416320"/>
          </a:xfrm>
          <a:prstGeom prst="rect">
            <a:avLst/>
          </a:prstGeom>
          <a:noFill/>
        </p:spPr>
        <p:txBody>
          <a:bodyPr wrap="square" rtlCol="0">
            <a:spAutoFit/>
          </a:bodyPr>
          <a:lstStyle/>
          <a:p>
            <a:r>
              <a:rPr lang="en-US" dirty="0" smtClean="0"/>
              <a:t>Also, Southern White men were usually part of militia groups that patrolled the countryside looking for runaway slaves. They believed this was an important way to protect their families and their communities.</a:t>
            </a:r>
            <a:endParaRPr lang="en-US" dirty="0"/>
          </a:p>
        </p:txBody>
      </p:sp>
      <p:sp>
        <p:nvSpPr>
          <p:cNvPr id="8" name="TextBox 7"/>
          <p:cNvSpPr txBox="1"/>
          <p:nvPr/>
        </p:nvSpPr>
        <p:spPr>
          <a:xfrm>
            <a:off x="308994" y="5177294"/>
            <a:ext cx="3352800" cy="1200329"/>
          </a:xfrm>
          <a:prstGeom prst="rect">
            <a:avLst/>
          </a:prstGeom>
          <a:noFill/>
        </p:spPr>
        <p:txBody>
          <a:bodyPr wrap="square" rtlCol="0">
            <a:spAutoFit/>
          </a:bodyPr>
          <a:lstStyle/>
          <a:p>
            <a:r>
              <a:rPr lang="en-US" dirty="0" smtClean="0"/>
              <a:t>13. What is “secession”?</a:t>
            </a:r>
          </a:p>
          <a:p>
            <a:endParaRPr lang="en-US" dirty="0" smtClean="0"/>
          </a:p>
          <a:p>
            <a:r>
              <a:rPr lang="en-US" dirty="0" smtClean="0"/>
              <a:t>14. What did secessionists think the Republicans would do?</a:t>
            </a:r>
            <a:endParaRPr lang="en-US" dirty="0"/>
          </a:p>
        </p:txBody>
      </p:sp>
    </p:spTree>
    <p:extLst>
      <p:ext uri="{BB962C8B-B14F-4D97-AF65-F5344CB8AC3E}">
        <p14:creationId xmlns:p14="http://schemas.microsoft.com/office/powerpoint/2010/main" val="387291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772400" cy="1470025"/>
          </a:xfrm>
        </p:spPr>
        <p:txBody>
          <a:bodyPr/>
          <a:lstStyle/>
          <a:p>
            <a:r>
              <a:rPr lang="en-US" b="1" u="sng" dirty="0"/>
              <a:t>Southern Abolitionists </a:t>
            </a:r>
            <a:endParaRPr lang="en-US" dirty="0"/>
          </a:p>
        </p:txBody>
      </p:sp>
      <p:sp>
        <p:nvSpPr>
          <p:cNvPr id="3" name="Subtitle 2"/>
          <p:cNvSpPr>
            <a:spLocks noGrp="1"/>
          </p:cNvSpPr>
          <p:nvPr>
            <p:ph type="subTitle" idx="1"/>
          </p:nvPr>
        </p:nvSpPr>
        <p:spPr>
          <a:xfrm>
            <a:off x="304800" y="1295400"/>
            <a:ext cx="4267200" cy="4114800"/>
          </a:xfrm>
        </p:spPr>
        <p:txBody>
          <a:bodyPr/>
          <a:lstStyle/>
          <a:p>
            <a:pPr algn="l"/>
            <a:r>
              <a:rPr lang="en-US" dirty="0" smtClean="0"/>
              <a:t>African Americans resisted their situation in various ways, but they were outnumbered and violently kept down by the white majority.</a:t>
            </a:r>
            <a:endParaRPr lang="en-US" dirty="0"/>
          </a:p>
        </p:txBody>
      </p:sp>
      <p:pic>
        <p:nvPicPr>
          <p:cNvPr id="8194" name="Picture 2" descr="http://t0.gstatic.com/images?q=tbn:ANd9GcRJput-mmIiha_4ikxEAbj1YgPCw4GPu4307WdkjpWKZ3UAZaRX:www.sjsapush.com/resources/slave_family.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8000" contrast="-40000"/>
                    </a14:imgEffect>
                  </a14:imgLayer>
                </a14:imgProps>
              </a:ext>
              <a:ext uri="{28A0092B-C50C-407E-A947-70E740481C1C}">
                <a14:useLocalDpi xmlns:a14="http://schemas.microsoft.com/office/drawing/2010/main" val="0"/>
              </a:ext>
            </a:extLst>
          </a:blip>
          <a:srcRect/>
          <a:stretch>
            <a:fillRect/>
          </a:stretch>
        </p:blipFill>
        <p:spPr bwMode="auto">
          <a:xfrm>
            <a:off x="6096000" y="457200"/>
            <a:ext cx="2514600" cy="231042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0.gstatic.com/images?q=tbn:ANd9GcSlHDdfutp9SHDmiBf4C0sLwH_6JcMLuIrd06PbJZOjirBrK3DU:www.aaregistry.org/aareg_files/event_images/slaverevoltdrawing.gif"/>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2000" contrast="-32000"/>
                    </a14:imgEffect>
                  </a14:imgLayer>
                </a14:imgProps>
              </a:ext>
              <a:ext uri="{28A0092B-C50C-407E-A947-70E740481C1C}">
                <a14:useLocalDpi xmlns:a14="http://schemas.microsoft.com/office/drawing/2010/main" val="0"/>
              </a:ext>
            </a:extLst>
          </a:blip>
          <a:srcRect/>
          <a:stretch>
            <a:fillRect/>
          </a:stretch>
        </p:blipFill>
        <p:spPr bwMode="auto">
          <a:xfrm>
            <a:off x="5258134" y="2586990"/>
            <a:ext cx="362065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t3.gstatic.com/images?q=tbn:ANd9GcRxR04JdxZxdQkvMJGWOBEJuhe2HgXopF4tGaVvZAEY14uzbnYC_A:www.findingdulcinea.com/docroot/dulcinea/fd_images/news/on-this-day/July-August-08/On-this-Day--Nat-Turner-Leads-Slave-Rebellion/news/0/image.jp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3000" contrast="-23000"/>
                    </a14:imgEffect>
                  </a14:imgLayer>
                </a14:imgProps>
              </a:ext>
              <a:ext uri="{28A0092B-C50C-407E-A947-70E740481C1C}">
                <a14:useLocalDpi xmlns:a14="http://schemas.microsoft.com/office/drawing/2010/main" val="0"/>
              </a:ext>
            </a:extLst>
          </a:blip>
          <a:srcRect/>
          <a:stretch>
            <a:fillRect/>
          </a:stretch>
        </p:blipFill>
        <p:spPr bwMode="auto">
          <a:xfrm>
            <a:off x="5325068" y="4720590"/>
            <a:ext cx="3486783" cy="209931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t2.gstatic.com/images?q=tbn:ANd9GcSVzBk6leuMdSW4-HWIMIk7gQSt5jyXMXMKSq9ZA5F9_LGnUsLcNg:https://figures.boundless.com/2383/large/nat-turner-captured.jp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152" y="4295815"/>
            <a:ext cx="2667000" cy="2562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4733100"/>
            <a:ext cx="1566566" cy="1477328"/>
          </a:xfrm>
          <a:prstGeom prst="rect">
            <a:avLst/>
          </a:prstGeom>
          <a:noFill/>
        </p:spPr>
        <p:txBody>
          <a:bodyPr wrap="square" rtlCol="0">
            <a:spAutoFit/>
          </a:bodyPr>
          <a:lstStyle/>
          <a:p>
            <a:r>
              <a:rPr lang="en-US" dirty="0" smtClean="0"/>
              <a:t>15. Who were the strongest opponents of slavery in the South?</a:t>
            </a:r>
            <a:endParaRPr lang="en-US" dirty="0"/>
          </a:p>
        </p:txBody>
      </p:sp>
    </p:spTree>
    <p:extLst>
      <p:ext uri="{BB962C8B-B14F-4D97-AF65-F5344CB8AC3E}">
        <p14:creationId xmlns:p14="http://schemas.microsoft.com/office/powerpoint/2010/main" val="3259939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8001000" cy="1470025"/>
          </a:xfrm>
        </p:spPr>
        <p:txBody>
          <a:bodyPr>
            <a:normAutofit fontScale="90000"/>
          </a:bodyPr>
          <a:lstStyle/>
          <a:p>
            <a:r>
              <a:rPr lang="en-US" dirty="0" smtClean="0"/>
              <a:t>Results of the Election of 1860: </a:t>
            </a:r>
            <a:br>
              <a:rPr lang="en-US" dirty="0" smtClean="0"/>
            </a:br>
            <a:r>
              <a:rPr lang="en-US" dirty="0" smtClean="0"/>
              <a:t>16. How will Southerners Respond?</a:t>
            </a:r>
            <a:endParaRPr lang="en-US" dirty="0"/>
          </a:p>
        </p:txBody>
      </p:sp>
      <p:pic>
        <p:nvPicPr>
          <p:cNvPr id="12292" name="Picture 4" descr="http://4.bp.blogspot.com/-a_TYILzUGzQ/Tydno6nPsZI/AAAAAAAACoA/YcfrG-86HG0/s1600/1860%2B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801580" cy="473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82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0280" y="724185"/>
            <a:ext cx="7567684" cy="1369388"/>
          </a:xfrm>
        </p:spPr>
        <p:txBody>
          <a:bodyPr>
            <a:normAutofit fontScale="90000"/>
          </a:bodyPr>
          <a:lstStyle/>
          <a:p>
            <a:r>
              <a:rPr lang="en-US" dirty="0" smtClean="0"/>
              <a:t>The Missouri Compromise - 1820</a:t>
            </a:r>
            <a:br>
              <a:rPr lang="en-US" dirty="0" smtClean="0"/>
            </a:br>
            <a:endParaRPr lang="en-US" dirty="0"/>
          </a:p>
        </p:txBody>
      </p:sp>
      <p:sp>
        <p:nvSpPr>
          <p:cNvPr id="3" name="Subtitle 2"/>
          <p:cNvSpPr>
            <a:spLocks noGrp="1"/>
          </p:cNvSpPr>
          <p:nvPr>
            <p:ph type="subTitle" idx="1"/>
          </p:nvPr>
        </p:nvSpPr>
        <p:spPr>
          <a:xfrm>
            <a:off x="880280" y="4758928"/>
            <a:ext cx="6858000" cy="1241822"/>
          </a:xfrm>
        </p:spPr>
        <p:txBody>
          <a:bodyPr>
            <a:normAutofit fontScale="85000" lnSpcReduction="20000"/>
          </a:bodyPr>
          <a:lstStyle/>
          <a:p>
            <a:pPr algn="l"/>
            <a:endParaRPr lang="en-US" dirty="0" smtClean="0"/>
          </a:p>
          <a:p>
            <a:pPr algn="l"/>
            <a:r>
              <a:rPr lang="en-US" dirty="0" smtClean="0"/>
              <a:t>1. Was this more of a victory for pro-slavery people or anti-slavery people?</a:t>
            </a:r>
            <a:endParaRPr lang="en-US" dirty="0"/>
          </a:p>
        </p:txBody>
      </p:sp>
      <p:pic>
        <p:nvPicPr>
          <p:cNvPr id="4" name="Picture 3"/>
          <p:cNvPicPr>
            <a:picLocks noChangeAspect="1"/>
          </p:cNvPicPr>
          <p:nvPr/>
        </p:nvPicPr>
        <p:blipFill>
          <a:blip r:embed="rId2"/>
          <a:stretch>
            <a:fillRect/>
          </a:stretch>
        </p:blipFill>
        <p:spPr>
          <a:xfrm>
            <a:off x="1956747" y="1408878"/>
            <a:ext cx="5414749" cy="3628634"/>
          </a:xfrm>
          <a:prstGeom prst="rect">
            <a:avLst/>
          </a:prstGeom>
        </p:spPr>
      </p:pic>
    </p:spTree>
    <p:extLst>
      <p:ext uri="{BB962C8B-B14F-4D97-AF65-F5344CB8AC3E}">
        <p14:creationId xmlns:p14="http://schemas.microsoft.com/office/powerpoint/2010/main" val="195729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4982" y="339771"/>
            <a:ext cx="6858000" cy="1178986"/>
          </a:xfrm>
        </p:spPr>
        <p:txBody>
          <a:bodyPr/>
          <a:lstStyle/>
          <a:p>
            <a:r>
              <a:rPr lang="en-US" dirty="0" smtClean="0"/>
              <a:t>The Compromise of 1850</a:t>
            </a:r>
            <a:endParaRPr lang="en-US" dirty="0"/>
          </a:p>
        </p:txBody>
      </p:sp>
      <p:sp>
        <p:nvSpPr>
          <p:cNvPr id="3" name="Subtitle 2"/>
          <p:cNvSpPr>
            <a:spLocks noGrp="1"/>
          </p:cNvSpPr>
          <p:nvPr>
            <p:ph type="subTitle" idx="1"/>
          </p:nvPr>
        </p:nvSpPr>
        <p:spPr>
          <a:xfrm>
            <a:off x="307075" y="5053936"/>
            <a:ext cx="7983941" cy="1241822"/>
          </a:xfrm>
        </p:spPr>
        <p:txBody>
          <a:bodyPr>
            <a:normAutofit fontScale="70000" lnSpcReduction="20000"/>
          </a:bodyPr>
          <a:lstStyle/>
          <a:p>
            <a:r>
              <a:rPr lang="en-US" dirty="0" smtClean="0"/>
              <a:t>2. After the Mexican-American War and the inclusion of new territory into the union, the U.S. government had to make rules regarding slavery in these new lands. Was this more of a victory for pro-slavery people or anti-slavery people?</a:t>
            </a:r>
          </a:p>
          <a:p>
            <a:endParaRPr lang="en-US" dirty="0"/>
          </a:p>
        </p:txBody>
      </p:sp>
      <p:pic>
        <p:nvPicPr>
          <p:cNvPr id="6" name="Picture 5"/>
          <p:cNvPicPr>
            <a:picLocks noChangeAspect="1"/>
          </p:cNvPicPr>
          <p:nvPr/>
        </p:nvPicPr>
        <p:blipFill>
          <a:blip r:embed="rId2"/>
          <a:stretch>
            <a:fillRect/>
          </a:stretch>
        </p:blipFill>
        <p:spPr>
          <a:xfrm>
            <a:off x="1451290" y="1455318"/>
            <a:ext cx="5545385" cy="3496261"/>
          </a:xfrm>
          <a:prstGeom prst="rect">
            <a:avLst/>
          </a:prstGeom>
        </p:spPr>
      </p:pic>
    </p:spTree>
    <p:extLst>
      <p:ext uri="{BB962C8B-B14F-4D97-AF65-F5344CB8AC3E}">
        <p14:creationId xmlns:p14="http://schemas.microsoft.com/office/powerpoint/2010/main" val="3207200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669" y="724184"/>
            <a:ext cx="7502857" cy="962202"/>
          </a:xfrm>
        </p:spPr>
        <p:txBody>
          <a:bodyPr>
            <a:normAutofit fontScale="90000"/>
          </a:bodyPr>
          <a:lstStyle/>
          <a:p>
            <a:r>
              <a:rPr lang="en-US" dirty="0" smtClean="0"/>
              <a:t>The Kansas-Nebraska Act of 1854</a:t>
            </a:r>
            <a:endParaRPr lang="en-US" dirty="0"/>
          </a:p>
        </p:txBody>
      </p:sp>
      <p:sp>
        <p:nvSpPr>
          <p:cNvPr id="3" name="Subtitle 2"/>
          <p:cNvSpPr>
            <a:spLocks noGrp="1"/>
          </p:cNvSpPr>
          <p:nvPr>
            <p:ph type="subTitle" idx="1"/>
          </p:nvPr>
        </p:nvSpPr>
        <p:spPr>
          <a:xfrm>
            <a:off x="784747" y="5316141"/>
            <a:ext cx="6858000" cy="717236"/>
          </a:xfrm>
        </p:spPr>
        <p:txBody>
          <a:bodyPr>
            <a:normAutofit fontScale="77500" lnSpcReduction="20000"/>
          </a:bodyPr>
          <a:lstStyle/>
          <a:p>
            <a:pPr algn="l"/>
            <a:r>
              <a:rPr lang="en-US" dirty="0" smtClean="0"/>
              <a:t>3. Was this more of a victory for pro-slavery people or anti-slavery people?</a:t>
            </a:r>
          </a:p>
          <a:p>
            <a:pPr algn="l"/>
            <a:endParaRPr lang="en-US" dirty="0"/>
          </a:p>
        </p:txBody>
      </p:sp>
      <p:pic>
        <p:nvPicPr>
          <p:cNvPr id="4" name="Picture 3"/>
          <p:cNvPicPr>
            <a:picLocks noChangeAspect="1"/>
          </p:cNvPicPr>
          <p:nvPr/>
        </p:nvPicPr>
        <p:blipFill>
          <a:blip r:embed="rId2"/>
          <a:stretch>
            <a:fillRect/>
          </a:stretch>
        </p:blipFill>
        <p:spPr>
          <a:xfrm>
            <a:off x="1356247" y="1801416"/>
            <a:ext cx="5715000" cy="3514725"/>
          </a:xfrm>
          <a:prstGeom prst="rect">
            <a:avLst/>
          </a:prstGeom>
        </p:spPr>
      </p:pic>
    </p:spTree>
    <p:extLst>
      <p:ext uri="{BB962C8B-B14F-4D97-AF65-F5344CB8AC3E}">
        <p14:creationId xmlns:p14="http://schemas.microsoft.com/office/powerpoint/2010/main" val="2177788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962400"/>
            <a:ext cx="4114800" cy="1447800"/>
          </a:xfrm>
        </p:spPr>
        <p:txBody>
          <a:bodyPr>
            <a:noAutofit/>
          </a:bodyPr>
          <a:lstStyle/>
          <a:p>
            <a:pPr algn="l"/>
            <a:r>
              <a:rPr lang="en-US" sz="3400" dirty="0" smtClean="0"/>
              <a:t>In many ways, the Civil War was brought on by conflicts over </a:t>
            </a:r>
            <a:r>
              <a:rPr lang="en-US" sz="3400" u="sng" dirty="0" smtClean="0"/>
              <a:t>slavery expanding </a:t>
            </a:r>
            <a:r>
              <a:rPr lang="en-US" sz="3400" dirty="0" smtClean="0"/>
              <a:t>into the American West.</a:t>
            </a:r>
            <a:endParaRPr lang="en-US" sz="3400" dirty="0"/>
          </a:p>
        </p:txBody>
      </p:sp>
      <p:sp>
        <p:nvSpPr>
          <p:cNvPr id="3" name="Subtitle 2"/>
          <p:cNvSpPr>
            <a:spLocks noGrp="1"/>
          </p:cNvSpPr>
          <p:nvPr>
            <p:ph type="subTitle" idx="1"/>
          </p:nvPr>
        </p:nvSpPr>
        <p:spPr>
          <a:xfrm>
            <a:off x="4267200" y="3124200"/>
            <a:ext cx="4876800" cy="3886200"/>
          </a:xfrm>
        </p:spPr>
        <p:txBody>
          <a:bodyPr>
            <a:normAutofit lnSpcReduction="10000"/>
          </a:bodyPr>
          <a:lstStyle/>
          <a:p>
            <a:r>
              <a:rPr lang="en-US" sz="2300" dirty="0" smtClean="0"/>
              <a:t>For example, Americans delayed annexing Texas, in part, over opposition to slavery. Also, as  people settled in Kansas Territory, some anti-slavery and pro-slavery groups began to fight. They called it “Bleeding Kansas.” A “Beecher Bible” was a name for a gun which came from a Northern abolitionist preacher named Beecher who advocated using violence to stop slavery.</a:t>
            </a:r>
            <a:endParaRPr lang="en-US" sz="2300" dirty="0"/>
          </a:p>
        </p:txBody>
      </p:sp>
      <p:pic>
        <p:nvPicPr>
          <p:cNvPr id="2050" name="Picture 2" descr="http://images.amazon.com/images/P/0313323089.jpg"/>
          <p:cNvPicPr>
            <a:picLocks noChangeAspect="1" noChangeArrowheads="1"/>
          </p:cNvPicPr>
          <p:nvPr/>
        </p:nvPicPr>
        <p:blipFill rotWithShape="1">
          <a:blip r:embed="rId2">
            <a:extLst>
              <a:ext uri="{28A0092B-C50C-407E-A947-70E740481C1C}">
                <a14:useLocalDpi xmlns:a14="http://schemas.microsoft.com/office/drawing/2010/main" val="0"/>
              </a:ext>
            </a:extLst>
          </a:blip>
          <a:srcRect t="7308"/>
          <a:stretch/>
        </p:blipFill>
        <p:spPr bwMode="auto">
          <a:xfrm>
            <a:off x="381000" y="137160"/>
            <a:ext cx="3009900" cy="32918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ausesofthecivilwar.wikispaces.com/file/view/1707bleeding.jpg/73723033/369x289/1707bleeding.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contrast="-33000"/>
                    </a14:imgEffect>
                  </a14:imgLayer>
                </a14:imgProps>
              </a:ext>
              <a:ext uri="{28A0092B-C50C-407E-A947-70E740481C1C}">
                <a14:useLocalDpi xmlns:a14="http://schemas.microsoft.com/office/drawing/2010/main" val="0"/>
              </a:ext>
            </a:extLst>
          </a:blip>
          <a:srcRect/>
          <a:stretch>
            <a:fillRect/>
          </a:stretch>
        </p:blipFill>
        <p:spPr bwMode="auto">
          <a:xfrm>
            <a:off x="4343400" y="253744"/>
            <a:ext cx="4495800" cy="280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6324600"/>
            <a:ext cx="4408130" cy="369332"/>
          </a:xfrm>
          <a:prstGeom prst="rect">
            <a:avLst/>
          </a:prstGeom>
          <a:noFill/>
        </p:spPr>
        <p:txBody>
          <a:bodyPr wrap="none" rtlCol="0">
            <a:spAutoFit/>
          </a:bodyPr>
          <a:lstStyle/>
          <a:p>
            <a:r>
              <a:rPr lang="en-US" dirty="0" smtClean="0"/>
              <a:t>4. Why was Kansas called “Bleeding Kansas”?</a:t>
            </a:r>
            <a:endParaRPr lang="en-US" dirty="0"/>
          </a:p>
        </p:txBody>
      </p:sp>
    </p:spTree>
    <p:extLst>
      <p:ext uri="{BB962C8B-B14F-4D97-AF65-F5344CB8AC3E}">
        <p14:creationId xmlns:p14="http://schemas.microsoft.com/office/powerpoint/2010/main" val="2000184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Autofit/>
          </a:bodyPr>
          <a:lstStyle/>
          <a:p>
            <a:pPr algn="l"/>
            <a:r>
              <a:rPr lang="en-US" sz="3200" dirty="0" smtClean="0"/>
              <a:t>Many people in the rest of the country began to </a:t>
            </a:r>
            <a:r>
              <a:rPr lang="en-US" sz="3200" u="sng" dirty="0" smtClean="0"/>
              <a:t>take sides on the question of whether slavery should expand </a:t>
            </a:r>
            <a:r>
              <a:rPr lang="en-US" sz="3200" dirty="0" smtClean="0"/>
              <a:t>into the West and even into other parts of the North.</a:t>
            </a:r>
            <a:endParaRPr lang="en-US" sz="3200" dirty="0"/>
          </a:p>
        </p:txBody>
      </p:sp>
      <p:sp>
        <p:nvSpPr>
          <p:cNvPr id="3" name="Subtitle 2"/>
          <p:cNvSpPr>
            <a:spLocks noGrp="1"/>
          </p:cNvSpPr>
          <p:nvPr>
            <p:ph type="subTitle" idx="1"/>
          </p:nvPr>
        </p:nvSpPr>
        <p:spPr>
          <a:xfrm>
            <a:off x="3927416" y="4688145"/>
            <a:ext cx="1639256" cy="1569008"/>
          </a:xfrm>
        </p:spPr>
        <p:txBody>
          <a:bodyPr>
            <a:normAutofit lnSpcReduction="10000"/>
          </a:bodyPr>
          <a:lstStyle/>
          <a:p>
            <a:r>
              <a:rPr lang="en-US" sz="2000" dirty="0" smtClean="0"/>
              <a:t>Two Senators fighting in Congress over slavery disputes.</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031" y="5029199"/>
            <a:ext cx="3388969"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5051252" y="6096000"/>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3142" y="1981200"/>
            <a:ext cx="323731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81400" y="2057400"/>
            <a:ext cx="2141742" cy="2554545"/>
          </a:xfrm>
          <a:prstGeom prst="rect">
            <a:avLst/>
          </a:prstGeom>
          <a:noFill/>
        </p:spPr>
        <p:txBody>
          <a:bodyPr wrap="square" rtlCol="0">
            <a:spAutoFit/>
          </a:bodyPr>
          <a:lstStyle/>
          <a:p>
            <a:r>
              <a:rPr lang="en-US" sz="2000" dirty="0" smtClean="0"/>
              <a:t>Many Northerners were upset by an 1850 law requiring them to help catch runaway slaves, or they could get in trouble with the police. </a:t>
            </a:r>
            <a:endParaRPr lang="en-US" sz="2000" dirty="0"/>
          </a:p>
        </p:txBody>
      </p:sp>
      <p:sp>
        <p:nvSpPr>
          <p:cNvPr id="6" name="Right Arrow 5"/>
          <p:cNvSpPr/>
          <p:nvPr/>
        </p:nvSpPr>
        <p:spPr>
          <a:xfrm>
            <a:off x="4908689" y="4289524"/>
            <a:ext cx="846342"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39000" contrast="-24000"/>
                    </a14:imgEffect>
                  </a14:imgLayer>
                </a14:imgProps>
              </a:ext>
              <a:ext uri="{28A0092B-C50C-407E-A947-70E740481C1C}">
                <a14:useLocalDpi xmlns:a14="http://schemas.microsoft.com/office/drawing/2010/main" val="0"/>
              </a:ext>
            </a:extLst>
          </a:blip>
          <a:srcRect/>
          <a:stretch>
            <a:fillRect/>
          </a:stretch>
        </p:blipFill>
        <p:spPr bwMode="auto">
          <a:xfrm>
            <a:off x="533400" y="1932659"/>
            <a:ext cx="2667000" cy="2105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93562" y="3962400"/>
            <a:ext cx="2819400" cy="2308324"/>
          </a:xfrm>
          <a:prstGeom prst="rect">
            <a:avLst/>
          </a:prstGeom>
          <a:noFill/>
        </p:spPr>
        <p:txBody>
          <a:bodyPr wrap="square" rtlCol="0">
            <a:spAutoFit/>
          </a:bodyPr>
          <a:lstStyle/>
          <a:p>
            <a:r>
              <a:rPr lang="en-US" dirty="0" smtClean="0"/>
              <a:t>Also, Dred Scott was a runaway slave who sued for his freedom in Wisconsin (a free state). The Supreme Court ruled he was still a slave even in a free state. This decision threatened to expand slavery everywhere.</a:t>
            </a:r>
            <a:endParaRPr lang="en-US" dirty="0"/>
          </a:p>
        </p:txBody>
      </p:sp>
      <p:sp>
        <p:nvSpPr>
          <p:cNvPr id="8" name="TextBox 7"/>
          <p:cNvSpPr txBox="1"/>
          <p:nvPr/>
        </p:nvSpPr>
        <p:spPr>
          <a:xfrm>
            <a:off x="5799343" y="1405746"/>
            <a:ext cx="3161116" cy="646331"/>
          </a:xfrm>
          <a:prstGeom prst="rect">
            <a:avLst/>
          </a:prstGeom>
          <a:noFill/>
        </p:spPr>
        <p:txBody>
          <a:bodyPr wrap="square" rtlCol="0">
            <a:spAutoFit/>
          </a:bodyPr>
          <a:lstStyle/>
          <a:p>
            <a:r>
              <a:rPr lang="en-US" dirty="0" smtClean="0"/>
              <a:t>5. How were Northerners forced into supporting slavery?</a:t>
            </a:r>
            <a:endParaRPr lang="en-US" dirty="0"/>
          </a:p>
        </p:txBody>
      </p:sp>
      <p:sp>
        <p:nvSpPr>
          <p:cNvPr id="9" name="TextBox 8"/>
          <p:cNvSpPr txBox="1"/>
          <p:nvPr/>
        </p:nvSpPr>
        <p:spPr>
          <a:xfrm>
            <a:off x="203405" y="6316382"/>
            <a:ext cx="5128455" cy="369332"/>
          </a:xfrm>
          <a:prstGeom prst="rect">
            <a:avLst/>
          </a:prstGeom>
          <a:noFill/>
        </p:spPr>
        <p:txBody>
          <a:bodyPr wrap="none" rtlCol="0">
            <a:spAutoFit/>
          </a:bodyPr>
          <a:lstStyle/>
          <a:p>
            <a:r>
              <a:rPr lang="en-US" dirty="0" smtClean="0"/>
              <a:t>6. Why did Northerners dislike the Dred Scott ruling?</a:t>
            </a:r>
            <a:endParaRPr lang="en-US" dirty="0"/>
          </a:p>
        </p:txBody>
      </p:sp>
    </p:spTree>
    <p:extLst>
      <p:ext uri="{BB962C8B-B14F-4D97-AF65-F5344CB8AC3E}">
        <p14:creationId xmlns:p14="http://schemas.microsoft.com/office/powerpoint/2010/main" val="91943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Conflicts Over Political Power</a:t>
            </a:r>
            <a:endParaRPr lang="en-US" dirty="0"/>
          </a:p>
        </p:txBody>
      </p:sp>
      <p:pic>
        <p:nvPicPr>
          <p:cNvPr id="4098" name="Picture 2" descr="http://www.philaprintshop.com/images/sartainc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838200"/>
            <a:ext cx="6924675"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75" y="3124200"/>
            <a:ext cx="4483662" cy="2831544"/>
          </a:xfrm>
          <a:prstGeom prst="rect">
            <a:avLst/>
          </a:prstGeom>
          <a:noFill/>
        </p:spPr>
        <p:txBody>
          <a:bodyPr wrap="square" rtlCol="0">
            <a:spAutoFit/>
          </a:bodyPr>
          <a:lstStyle/>
          <a:p>
            <a:r>
              <a:rPr lang="en-US" sz="2000" u="sng" dirty="0"/>
              <a:t>Number of Free and Slave States in 1860</a:t>
            </a:r>
            <a:endParaRPr lang="en-US" sz="2000" dirty="0"/>
          </a:p>
          <a:p>
            <a:endParaRPr lang="en-US" sz="2000" u="sng" dirty="0"/>
          </a:p>
          <a:p>
            <a:r>
              <a:rPr lang="en-US" sz="2000" dirty="0"/>
              <a:t>Non-slave States (North</a:t>
            </a:r>
            <a:r>
              <a:rPr lang="en-US" sz="2000" dirty="0" smtClean="0"/>
              <a:t>)= 18</a:t>
            </a:r>
            <a:endParaRPr lang="en-US" sz="2000" dirty="0"/>
          </a:p>
          <a:p>
            <a:endParaRPr lang="en-US" sz="2000" dirty="0"/>
          </a:p>
          <a:p>
            <a:r>
              <a:rPr lang="en-US" sz="2000" dirty="0"/>
              <a:t>Slave States (</a:t>
            </a:r>
            <a:r>
              <a:rPr lang="en-US" sz="2000" dirty="0" smtClean="0"/>
              <a:t>South)= 15</a:t>
            </a:r>
            <a:endParaRPr lang="en-US" sz="2000" dirty="0"/>
          </a:p>
          <a:p>
            <a:endParaRPr lang="en-US" sz="2000" dirty="0"/>
          </a:p>
          <a:p>
            <a:r>
              <a:rPr lang="en-US" sz="2000" dirty="0" smtClean="0"/>
              <a:t>7. Who </a:t>
            </a:r>
            <a:r>
              <a:rPr lang="en-US" sz="2000" dirty="0"/>
              <a:t>had more power in the U.S. Senate?</a:t>
            </a:r>
          </a:p>
          <a:p>
            <a:endParaRPr lang="en-US" dirty="0"/>
          </a:p>
        </p:txBody>
      </p:sp>
      <p:sp>
        <p:nvSpPr>
          <p:cNvPr id="8" name="TextBox 7"/>
          <p:cNvSpPr txBox="1"/>
          <p:nvPr/>
        </p:nvSpPr>
        <p:spPr>
          <a:xfrm>
            <a:off x="4490337" y="3150870"/>
            <a:ext cx="4653663" cy="2831544"/>
          </a:xfrm>
          <a:prstGeom prst="rect">
            <a:avLst/>
          </a:prstGeom>
          <a:noFill/>
        </p:spPr>
        <p:txBody>
          <a:bodyPr wrap="square" rtlCol="0">
            <a:spAutoFit/>
          </a:bodyPr>
          <a:lstStyle/>
          <a:p>
            <a:r>
              <a:rPr lang="en-US" sz="2000" u="sng" dirty="0" smtClean="0"/>
              <a:t>Population </a:t>
            </a:r>
            <a:r>
              <a:rPr lang="en-US" sz="2000" u="sng" dirty="0"/>
              <a:t>of Free and Slave States in 1860</a:t>
            </a:r>
            <a:endParaRPr lang="en-US" sz="2000" dirty="0"/>
          </a:p>
          <a:p>
            <a:endParaRPr lang="en-US" sz="2000" u="sng" dirty="0"/>
          </a:p>
          <a:p>
            <a:r>
              <a:rPr lang="en-US" sz="2000" dirty="0"/>
              <a:t>Non-slave States (North</a:t>
            </a:r>
            <a:r>
              <a:rPr lang="en-US" sz="2000" dirty="0" smtClean="0"/>
              <a:t>)=</a:t>
            </a:r>
            <a:r>
              <a:rPr lang="en-US" sz="2000" dirty="0"/>
              <a:t> </a:t>
            </a:r>
            <a:r>
              <a:rPr lang="en-US" sz="2000" dirty="0" smtClean="0"/>
              <a:t>30 million</a:t>
            </a:r>
            <a:endParaRPr lang="en-US" sz="2000" dirty="0"/>
          </a:p>
          <a:p>
            <a:endParaRPr lang="en-US" sz="2000" dirty="0"/>
          </a:p>
          <a:p>
            <a:r>
              <a:rPr lang="en-US" sz="2000" dirty="0"/>
              <a:t>Slave States (</a:t>
            </a:r>
            <a:r>
              <a:rPr lang="en-US" sz="2000" dirty="0" smtClean="0"/>
              <a:t>South)= 12 million</a:t>
            </a:r>
            <a:endParaRPr lang="en-US" sz="2000" dirty="0"/>
          </a:p>
          <a:p>
            <a:endParaRPr lang="en-US" sz="2000" dirty="0"/>
          </a:p>
          <a:p>
            <a:r>
              <a:rPr lang="en-US" sz="2000" dirty="0" smtClean="0"/>
              <a:t>8. Who </a:t>
            </a:r>
            <a:r>
              <a:rPr lang="en-US" sz="2000" dirty="0"/>
              <a:t>had more power in the U.S. </a:t>
            </a:r>
            <a:r>
              <a:rPr lang="en-US" sz="2000" dirty="0" smtClean="0"/>
              <a:t>House of Representatives?</a:t>
            </a:r>
            <a:endParaRPr lang="en-US" sz="2000" dirty="0"/>
          </a:p>
          <a:p>
            <a:endParaRPr lang="en-US" dirty="0"/>
          </a:p>
        </p:txBody>
      </p:sp>
    </p:spTree>
    <p:extLst>
      <p:ext uri="{BB962C8B-B14F-4D97-AF65-F5344CB8AC3E}">
        <p14:creationId xmlns:p14="http://schemas.microsoft.com/office/powerpoint/2010/main" val="219483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4155"/>
            <a:ext cx="8458200" cy="1470025"/>
          </a:xfrm>
        </p:spPr>
        <p:txBody>
          <a:bodyPr/>
          <a:lstStyle/>
          <a:p>
            <a:r>
              <a:rPr lang="en-US" dirty="0" smtClean="0"/>
              <a:t> Political Parties and Interest Groups</a:t>
            </a:r>
            <a:endParaRPr lang="en-US" dirty="0"/>
          </a:p>
        </p:txBody>
      </p:sp>
      <p:sp>
        <p:nvSpPr>
          <p:cNvPr id="3" name="Subtitle 2"/>
          <p:cNvSpPr>
            <a:spLocks noGrp="1"/>
          </p:cNvSpPr>
          <p:nvPr>
            <p:ph type="subTitle" idx="1"/>
          </p:nvPr>
        </p:nvSpPr>
        <p:spPr>
          <a:xfrm>
            <a:off x="169926" y="5981700"/>
            <a:ext cx="8763000" cy="1752600"/>
          </a:xfrm>
        </p:spPr>
        <p:txBody>
          <a:bodyPr/>
          <a:lstStyle/>
          <a:p>
            <a:r>
              <a:rPr lang="en-US" dirty="0" smtClean="0"/>
              <a:t>All groups have a particular point of view on slavery</a:t>
            </a:r>
            <a:endParaRPr lang="en-US" dirty="0"/>
          </a:p>
        </p:txBody>
      </p:sp>
      <p:pic>
        <p:nvPicPr>
          <p:cNvPr id="5122" name="Picture 2" descr="http://lincoln.lib.niu.edu/fimage/lincolnimages/us_1860_slv_041001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2083"/>
            <a:ext cx="8253984" cy="52240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upload.wikimedia.org/wikipedia/commons/0/07/Motto_frederick_douglass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0999" y="832083"/>
            <a:ext cx="1050971" cy="149791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t2.gstatic.com/images?q=tbn:ANd9GcR4_pXKthJvwvR7LopiVMdraLCrRJLFU5Lt6R_uqv0y_BUkEbV3:upload.wikimedia.org/wikipedia/commons/1/1b/Abraham_Lincoln_November_18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14288"/>
            <a:ext cx="1244563" cy="153414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t2.gstatic.com/images?q=tbn:ANd9GcSg3zIBpdQ8pybTGRdIxMGDGLOey66A02M7WzvzbjGtg3BLC9_Z:media1.shmoop.com/media/images/large/stephen-dougla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926" y="1614288"/>
            <a:ext cx="1200786" cy="152662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t1.gstatic.com/images?q=tbn:ANd9GcRH0mgPD0WHIgXwTCMZ7rf-ESi0fHODsoSH7qnF49jPqT4Zuj0OoQ:www.old-picture.com/daguerreotypes/pictures/Houston-Sa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190" y="4114800"/>
            <a:ext cx="1296810" cy="163398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t2.gstatic.com/images?q=tbn:ANd9GcS4xe_vkKLZ2JoXqcJgU8chR80A5sz6jQ3jr8n9eivhLS4wMa7y:www.thelatinlibrary.com/chron/civilwarpics/davi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4114799"/>
            <a:ext cx="1417020" cy="1633981"/>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t3.gstatic.com/images?q=tbn:ANd9GcQog657SdtGeOSG1eMTOMTYOz72VzuuqXW9ORF3tB2gMTDPQLdXbQ:media.washtimes.com/media/community/image/2012/02/04/harriet-tubman_s640x780.jpg%3Fc6f8e1da8840a40ac7b516693483af22842236f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8605" y="3472049"/>
            <a:ext cx="1524000" cy="18618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t2.gstatic.com/images?q=tbn:ANd9GcSktEIOPDaIWWeMPp3lUvjKqR7VRk_OsZrI7lB5NIHnM7x6Lveo:www.nndb.com/people/451/000048307/stowe-cro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2647" y="832083"/>
            <a:ext cx="1328351" cy="149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995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03226"/>
            <a:ext cx="7772400" cy="1470025"/>
          </a:xfrm>
        </p:spPr>
        <p:txBody>
          <a:bodyPr/>
          <a:lstStyle/>
          <a:p>
            <a:r>
              <a:rPr lang="en-US" b="1" u="sng" dirty="0" smtClean="0"/>
              <a:t>Northern Abolitionists</a:t>
            </a:r>
            <a:endParaRPr lang="en-US" b="1" u="sng" dirty="0"/>
          </a:p>
        </p:txBody>
      </p:sp>
      <p:sp>
        <p:nvSpPr>
          <p:cNvPr id="3" name="Subtitle 2"/>
          <p:cNvSpPr>
            <a:spLocks noGrp="1"/>
          </p:cNvSpPr>
          <p:nvPr>
            <p:ph type="subTitle" idx="1"/>
          </p:nvPr>
        </p:nvSpPr>
        <p:spPr>
          <a:xfrm>
            <a:off x="427981" y="2590800"/>
            <a:ext cx="8382000" cy="2156762"/>
          </a:xfrm>
        </p:spPr>
        <p:txBody>
          <a:bodyPr>
            <a:normAutofit fontScale="92500" lnSpcReduction="10000"/>
          </a:bodyPr>
          <a:lstStyle/>
          <a:p>
            <a:pPr algn="l"/>
            <a:r>
              <a:rPr lang="en-US" dirty="0" smtClean="0"/>
              <a:t>Northern Abolitionists wanted to abolish (outlaw and get rid of) slavery everywhere. They not only wanted to keep it out of the West, they wanted it to end throughout all of the United States, including the Southern slave states.</a:t>
            </a:r>
            <a:endParaRPr lang="en-US" dirty="0"/>
          </a:p>
        </p:txBody>
      </p:sp>
      <p:pic>
        <p:nvPicPr>
          <p:cNvPr id="4" name="Picture 4" descr="http://t0.gstatic.com/images?q=tbn:ANd9GcQHES3UVoWjse2aTTRwEA7Uvy_3elA8kwWaiWcl4KIkGj5Ppsc:www.parkstreet.org/legacy/images.acswebnetworks.com/1/934/garrison_portrait.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2000" contrast="-52000"/>
                    </a14:imgEffect>
                  </a14:imgLayer>
                </a14:imgProps>
              </a:ext>
              <a:ext uri="{28A0092B-C50C-407E-A947-70E740481C1C}">
                <a14:useLocalDpi xmlns:a14="http://schemas.microsoft.com/office/drawing/2010/main" val="0"/>
              </a:ext>
            </a:extLst>
          </a:blip>
          <a:srcRect/>
          <a:stretch>
            <a:fillRect/>
          </a:stretch>
        </p:blipFill>
        <p:spPr bwMode="auto">
          <a:xfrm>
            <a:off x="152400" y="304800"/>
            <a:ext cx="1832642"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upload.wikimedia.org/wikipedia/commons/0/07/Motto_frederick_douglass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5512" y="162836"/>
            <a:ext cx="1496987"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7400" y="651300"/>
            <a:ext cx="2209801" cy="2031325"/>
          </a:xfrm>
          <a:prstGeom prst="rect">
            <a:avLst/>
          </a:prstGeom>
          <a:noFill/>
        </p:spPr>
        <p:txBody>
          <a:bodyPr wrap="square" rtlCol="0">
            <a:spAutoFit/>
          </a:bodyPr>
          <a:lstStyle/>
          <a:p>
            <a:r>
              <a:rPr lang="en-US" dirty="0" smtClean="0"/>
              <a:t>William Lloyd Garrison ran an abolitionist newspaper called the Liberator and was part of the American Anti-Slavery Society</a:t>
            </a:r>
            <a:endParaRPr lang="en-US" dirty="0"/>
          </a:p>
        </p:txBody>
      </p:sp>
      <p:sp>
        <p:nvSpPr>
          <p:cNvPr id="7" name="TextBox 6"/>
          <p:cNvSpPr txBox="1"/>
          <p:nvPr/>
        </p:nvSpPr>
        <p:spPr>
          <a:xfrm>
            <a:off x="5332980" y="613817"/>
            <a:ext cx="2286000" cy="1200329"/>
          </a:xfrm>
          <a:prstGeom prst="rect">
            <a:avLst/>
          </a:prstGeom>
          <a:noFill/>
        </p:spPr>
        <p:txBody>
          <a:bodyPr wrap="square" rtlCol="0">
            <a:spAutoFit/>
          </a:bodyPr>
          <a:lstStyle/>
          <a:p>
            <a:r>
              <a:rPr lang="en-US" dirty="0" smtClean="0"/>
              <a:t>Frederick Douglass was a speaker, writer, and activist against slavery. </a:t>
            </a:r>
            <a:endParaRPr lang="en-US" dirty="0"/>
          </a:p>
        </p:txBody>
      </p:sp>
      <p:pic>
        <p:nvPicPr>
          <p:cNvPr id="6146" name="Picture 2" descr="http://t2.gstatic.com/images?q=tbn:ANd9GcTcjLZnhwTIiPgO_OD21KxZXklKz3CgRWAXrMrZzWMPaMgN8bs-:library.thinkquest.org/05aug/00160/images/truth2.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36000" contrast="-23000"/>
                    </a14:imgEffect>
                  </a14:imgLayer>
                </a14:imgProps>
              </a:ext>
              <a:ext uri="{28A0092B-C50C-407E-A947-70E740481C1C}">
                <a14:useLocalDpi xmlns:a14="http://schemas.microsoft.com/office/drawing/2010/main" val="0"/>
              </a:ext>
            </a:extLst>
          </a:blip>
          <a:srcRect/>
          <a:stretch>
            <a:fillRect/>
          </a:stretch>
        </p:blipFill>
        <p:spPr bwMode="auto">
          <a:xfrm>
            <a:off x="416259" y="4724400"/>
            <a:ext cx="1568784" cy="1933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33600" y="4777154"/>
            <a:ext cx="2438399" cy="2031325"/>
          </a:xfrm>
          <a:prstGeom prst="rect">
            <a:avLst/>
          </a:prstGeom>
          <a:noFill/>
        </p:spPr>
        <p:txBody>
          <a:bodyPr wrap="square" rtlCol="0">
            <a:spAutoFit/>
          </a:bodyPr>
          <a:lstStyle/>
          <a:p>
            <a:r>
              <a:rPr lang="en-US" dirty="0"/>
              <a:t>Sojourner Truth was an African-American abolitionist and women's rights activist</a:t>
            </a:r>
            <a:r>
              <a:rPr lang="en-US" dirty="0" smtClean="0"/>
              <a:t>. She is best known for her speech “</a:t>
            </a:r>
            <a:r>
              <a:rPr lang="en-US" dirty="0" err="1" smtClean="0"/>
              <a:t>Ain’t</a:t>
            </a:r>
            <a:r>
              <a:rPr lang="en-US" dirty="0" smtClean="0"/>
              <a:t> I A Woman?”</a:t>
            </a:r>
            <a:endParaRPr lang="en-US" dirty="0"/>
          </a:p>
        </p:txBody>
      </p:sp>
      <p:sp>
        <p:nvSpPr>
          <p:cNvPr id="9" name="TextBox 8"/>
          <p:cNvSpPr txBox="1"/>
          <p:nvPr/>
        </p:nvSpPr>
        <p:spPr>
          <a:xfrm>
            <a:off x="4800600" y="4615931"/>
            <a:ext cx="2286000" cy="2042043"/>
          </a:xfrm>
          <a:prstGeom prst="rect">
            <a:avLst/>
          </a:prstGeom>
          <a:noFill/>
        </p:spPr>
        <p:txBody>
          <a:bodyPr wrap="square" rtlCol="0">
            <a:spAutoFit/>
          </a:bodyPr>
          <a:lstStyle/>
          <a:p>
            <a:r>
              <a:rPr lang="en-US" dirty="0"/>
              <a:t>Uncle Tom's </a:t>
            </a:r>
            <a:r>
              <a:rPr lang="en-US" dirty="0" smtClean="0"/>
              <a:t>Cabin was </a:t>
            </a:r>
            <a:r>
              <a:rPr lang="en-US" dirty="0"/>
              <a:t>an anti-slavery novel by American author Harriet Beecher </a:t>
            </a:r>
            <a:r>
              <a:rPr lang="en-US" dirty="0" smtClean="0"/>
              <a:t>Stowe that spread the abolitionist message.</a:t>
            </a:r>
            <a:endParaRPr lang="en-US" dirty="0"/>
          </a:p>
        </p:txBody>
      </p:sp>
      <p:pic>
        <p:nvPicPr>
          <p:cNvPr id="6148" name="Picture 4" descr="http://t2.gstatic.com/images?q=tbn:ANd9GcSktEIOPDaIWWeMPp3lUvjKqR7VRk_OsZrI7lB5NIHnM7x6Lveo:www.nndb.com/people/451/000048307/stowe-cro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549" y="4736123"/>
            <a:ext cx="1885950" cy="18478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230807" y="1760676"/>
            <a:ext cx="3541593" cy="921949"/>
          </a:xfrm>
          <a:prstGeom prst="rect">
            <a:avLst/>
          </a:prstGeom>
          <a:noFill/>
        </p:spPr>
        <p:txBody>
          <a:bodyPr wrap="square" rtlCol="0">
            <a:spAutoFit/>
          </a:bodyPr>
          <a:lstStyle/>
          <a:p>
            <a:r>
              <a:rPr lang="en-US" dirty="0" smtClean="0">
                <a:solidFill>
                  <a:schemeClr val="tx2"/>
                </a:solidFill>
              </a:rPr>
              <a:t>9. What kinds of activities did abolitionists engage in to support their cause?</a:t>
            </a:r>
            <a:endParaRPr lang="en-US" dirty="0">
              <a:solidFill>
                <a:schemeClr val="tx2"/>
              </a:solidFill>
            </a:endParaRPr>
          </a:p>
        </p:txBody>
      </p:sp>
    </p:spTree>
    <p:extLst>
      <p:ext uri="{BB962C8B-B14F-4D97-AF65-F5344CB8AC3E}">
        <p14:creationId xmlns:p14="http://schemas.microsoft.com/office/powerpoint/2010/main" val="3555657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13659</TotalTime>
  <Words>1038</Words>
  <Application>Microsoft Office PowerPoint</Application>
  <PresentationFormat>On-screen Show (4:3)</PresentationFormat>
  <Paragraphs>68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The Advent of the Civil War</vt:lpstr>
      <vt:lpstr>The Missouri Compromise - 1820 </vt:lpstr>
      <vt:lpstr>The Compromise of 1850</vt:lpstr>
      <vt:lpstr>The Kansas-Nebraska Act of 1854</vt:lpstr>
      <vt:lpstr>In many ways, the Civil War was brought on by conflicts over slavery expanding into the American West.</vt:lpstr>
      <vt:lpstr>Many people in the rest of the country began to take sides on the question of whether slavery should expand into the West and even into other parts of the North.</vt:lpstr>
      <vt:lpstr>Conflicts Over Political Power</vt:lpstr>
      <vt:lpstr> Political Parties and Interest Groups</vt:lpstr>
      <vt:lpstr>Northern Abolitionists</vt:lpstr>
      <vt:lpstr>Anti-Slavery Northerners and Republicans</vt:lpstr>
      <vt:lpstr>Northern Democrats</vt:lpstr>
      <vt:lpstr>Southern Unionists</vt:lpstr>
      <vt:lpstr>Southern Secessionists</vt:lpstr>
      <vt:lpstr>Southern Abolitionists </vt:lpstr>
      <vt:lpstr>Results of the Election of 1860:  16. How will Southerners Respond?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Texan - Mexican Cultural Differences Picture Analysis</dc:title>
  <dc:creator>Kirk White</dc:creator>
  <cp:lastModifiedBy>Kirk White</cp:lastModifiedBy>
  <cp:revision>44</cp:revision>
  <cp:lastPrinted>2014-02-26T19:17:59Z</cp:lastPrinted>
  <dcterms:created xsi:type="dcterms:W3CDTF">2006-08-16T00:00:00Z</dcterms:created>
  <dcterms:modified xsi:type="dcterms:W3CDTF">2017-04-04T20:31:51Z</dcterms:modified>
</cp:coreProperties>
</file>