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7" r:id="rId3"/>
    <p:sldId id="279" r:id="rId4"/>
    <p:sldId id="272" r:id="rId5"/>
    <p:sldId id="282" r:id="rId6"/>
    <p:sldId id="280" r:id="rId7"/>
    <p:sldId id="281" r:id="rId8"/>
    <p:sldId id="284" r:id="rId9"/>
    <p:sldId id="270" r:id="rId10"/>
    <p:sldId id="285" r:id="rId11"/>
    <p:sldId id="286" r:id="rId12"/>
    <p:sldId id="287" r:id="rId13"/>
    <p:sldId id="274" r:id="rId14"/>
    <p:sldId id="288" r:id="rId15"/>
    <p:sldId id="289" r:id="rId16"/>
    <p:sldId id="290" r:id="rId17"/>
    <p:sldId id="271" r:id="rId18"/>
    <p:sldId id="291" r:id="rId19"/>
    <p:sldId id="292" r:id="rId20"/>
    <p:sldId id="266" r:id="rId21"/>
    <p:sldId id="293" r:id="rId22"/>
    <p:sldId id="294" r:id="rId23"/>
    <p:sldId id="267" r:id="rId24"/>
    <p:sldId id="296" r:id="rId25"/>
    <p:sldId id="297" r:id="rId26"/>
    <p:sldId id="295" r:id="rId27"/>
    <p:sldId id="298" r:id="rId28"/>
    <p:sldId id="300" r:id="rId29"/>
    <p:sldId id="301" r:id="rId30"/>
    <p:sldId id="302" r:id="rId31"/>
    <p:sldId id="261" r:id="rId32"/>
    <p:sldId id="303" r:id="rId33"/>
    <p:sldId id="304" r:id="rId34"/>
    <p:sldId id="265" r:id="rId35"/>
    <p:sldId id="305" r:id="rId36"/>
    <p:sldId id="306" r:id="rId37"/>
    <p:sldId id="256" r:id="rId38"/>
    <p:sldId id="307" r:id="rId39"/>
    <p:sldId id="259" r:id="rId40"/>
    <p:sldId id="257" r:id="rId41"/>
    <p:sldId id="311" r:id="rId42"/>
    <p:sldId id="268" r:id="rId43"/>
    <p:sldId id="308" r:id="rId44"/>
    <p:sldId id="309" r:id="rId45"/>
    <p:sldId id="269" r:id="rId46"/>
    <p:sldId id="310" r:id="rId47"/>
    <p:sldId id="314" r:id="rId48"/>
    <p:sldId id="276" r:id="rId49"/>
    <p:sldId id="312" r:id="rId50"/>
    <p:sldId id="273" r:id="rId51"/>
    <p:sldId id="313" r:id="rId52"/>
    <p:sldId id="315" r:id="rId53"/>
    <p:sldId id="278" r:id="rId54"/>
    <p:sldId id="328" r:id="rId55"/>
    <p:sldId id="325" r:id="rId56"/>
    <p:sldId id="326" r:id="rId57"/>
    <p:sldId id="327" r:id="rId58"/>
    <p:sldId id="329" r:id="rId59"/>
    <p:sldId id="318" r:id="rId60"/>
    <p:sldId id="322" r:id="rId61"/>
    <p:sldId id="323" r:id="rId62"/>
    <p:sldId id="330" r:id="rId63"/>
    <p:sldId id="317" r:id="rId64"/>
    <p:sldId id="320" r:id="rId65"/>
    <p:sldId id="321" r:id="rId66"/>
    <p:sldId id="331" r:id="rId67"/>
    <p:sldId id="319" r:id="rId68"/>
    <p:sldId id="33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00FF00"/>
    <a:srgbClr val="D60093"/>
    <a:srgbClr val="FF3E09"/>
    <a:srgbClr val="FC2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4660"/>
  </p:normalViewPr>
  <p:slideViewPr>
    <p:cSldViewPr>
      <p:cViewPr varScale="1">
        <p:scale>
          <a:sx n="70" d="100"/>
          <a:sy n="70" d="100"/>
        </p:scale>
        <p:origin x="140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CED0CC5-AEBD-4CCA-836C-AE5DCCA9C0FF}"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ED0CC5-AEBD-4CCA-836C-AE5DCCA9C0F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ED0CC5-AEBD-4CCA-836C-AE5DCCA9C0FF}"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ED0CC5-AEBD-4CCA-836C-AE5DCCA9C0F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CED0CC5-AEBD-4CCA-836C-AE5DCCA9C0FF}"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CED0CC5-AEBD-4CCA-836C-AE5DCCA9C0F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CED0CC5-AEBD-4CCA-836C-AE5DCCA9C0F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ED0CC5-AEBD-4CCA-836C-AE5DCCA9C0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E6DAE51-AB53-430D-9CC9-1EE847A65FBE}" type="datetimeFigureOut">
              <a:rPr lang="en-US" smtClean="0"/>
              <a:pPr/>
              <a:t>2/15/2017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CED0CC5-AEBD-4CCA-836C-AE5DCCA9C0F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ED0CC5-AEBD-4CCA-836C-AE5DCCA9C0F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ED0CC5-AEBD-4CCA-836C-AE5DCCA9C0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DAE51-AB53-430D-9CC9-1EE847A65FB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DAE51-AB53-430D-9CC9-1EE847A65FBE}"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DAE51-AB53-430D-9CC9-1EE847A65FBE}"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DAE51-AB53-430D-9CC9-1EE847A65FBE}"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DAE51-AB53-430D-9CC9-1EE847A65FBE}"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DAE51-AB53-430D-9CC9-1EE847A65FBE}"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DAE51-AB53-430D-9CC9-1EE847A65FBE}"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0CC5-AEBD-4CCA-836C-AE5DCCA9C0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DAE51-AB53-430D-9CC9-1EE847A65FBE}" type="datetimeFigureOut">
              <a:rPr lang="en-US" smtClean="0"/>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D0CC5-AEBD-4CCA-836C-AE5DCCA9C0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E6DAE51-AB53-430D-9CC9-1EE847A65FBE}" type="datetimeFigureOut">
              <a:rPr lang="en-US" smtClean="0"/>
              <a:pPr/>
              <a:t>2/15/2017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CED0CC5-AEBD-4CCA-836C-AE5DCCA9C0F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133600"/>
            <a:ext cx="2175019" cy="369332"/>
          </a:xfrm>
          <a:prstGeom prst="rect">
            <a:avLst/>
          </a:prstGeom>
          <a:noFill/>
        </p:spPr>
        <p:txBody>
          <a:bodyPr wrap="none" rtlCol="0">
            <a:spAutoFit/>
          </a:bodyPr>
          <a:lstStyle/>
          <a:p>
            <a:r>
              <a:rPr lang="en-US" dirty="0" smtClean="0"/>
              <a:t>Thematic Maps Tutor</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0" y="0"/>
            <a:ext cx="9601199" cy="7162800"/>
          </a:xfrm>
          <a:prstGeom prst="rect">
            <a:avLst/>
          </a:prstGeom>
          <a:noFill/>
          <a:ln w="9525">
            <a:noFill/>
            <a:miter lim="800000"/>
            <a:headEnd/>
            <a:tailEnd/>
          </a:ln>
        </p:spPr>
      </p:pic>
      <p:sp>
        <p:nvSpPr>
          <p:cNvPr id="4" name="Sun 3"/>
          <p:cNvSpPr/>
          <p:nvPr/>
        </p:nvSpPr>
        <p:spPr>
          <a:xfrm>
            <a:off x="-304800" y="5791200"/>
            <a:ext cx="1524000" cy="14478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0337875">
            <a:off x="-199820" y="2678396"/>
            <a:ext cx="9677953" cy="1107996"/>
          </a:xfrm>
          <a:prstGeom prst="rect">
            <a:avLst/>
          </a:prstGeom>
          <a:solidFill>
            <a:schemeClr val="accent1">
              <a:lumMod val="50000"/>
            </a:schemeClr>
          </a:solidFill>
        </p:spPr>
        <p:txBody>
          <a:bodyPr wrap="square" rtlCol="0">
            <a:spAutoFit/>
          </a:bodyPr>
          <a:lstStyle/>
          <a:p>
            <a:pPr algn="ctr"/>
            <a:r>
              <a:rPr lang="en-US" sz="6600" dirty="0" smtClean="0">
                <a:solidFill>
                  <a:srgbClr val="FFFF00"/>
                </a:solidFill>
                <a:latin typeface="Algerian" pitchFamily="82" charset="0"/>
              </a:rPr>
              <a:t>Thematic Maps Tutor</a:t>
            </a:r>
            <a:endParaRPr lang="en-US" sz="6600" dirty="0">
              <a:solidFill>
                <a:srgbClr val="FFFF00"/>
              </a:solidFill>
              <a:latin typeface="Algerian" pitchFamily="82" charset="0"/>
            </a:endParaRPr>
          </a:p>
        </p:txBody>
      </p:sp>
      <p:sp>
        <p:nvSpPr>
          <p:cNvPr id="6" name="Right Arrow 5">
            <a:hlinkClick r:id="" action="ppaction://hlinkshowjump?jump=nextslide"/>
          </p:cNvPr>
          <p:cNvSpPr/>
          <p:nvPr/>
        </p:nvSpPr>
        <p:spPr>
          <a:xfrm>
            <a:off x="8153400" y="6400800"/>
            <a:ext cx="9144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hlinkClick r:id="" action="ppaction://hlinkshowjump?jump=nextslide"/>
              </a:rPr>
              <a:t>Next</a:t>
            </a:r>
            <a:endParaRPr lang="en-US" dirty="0">
              <a:solidFill>
                <a:schemeClr val="tx1"/>
              </a:solidFill>
            </a:endParaRPr>
          </a:p>
        </p:txBody>
      </p:sp>
      <p:sp>
        <p:nvSpPr>
          <p:cNvPr id="7" name="TextBox 6"/>
          <p:cNvSpPr txBox="1"/>
          <p:nvPr/>
        </p:nvSpPr>
        <p:spPr>
          <a:xfrm>
            <a:off x="4953000" y="6248400"/>
            <a:ext cx="2355581" cy="800219"/>
          </a:xfrm>
          <a:prstGeom prst="rect">
            <a:avLst/>
          </a:prstGeom>
          <a:noFill/>
        </p:spPr>
        <p:txBody>
          <a:bodyPr wrap="none" rtlCol="0">
            <a:spAutoFit/>
          </a:bodyPr>
          <a:lstStyle/>
          <a:p>
            <a:r>
              <a:rPr lang="en-US" sz="1400" b="1" dirty="0" smtClean="0">
                <a:solidFill>
                  <a:schemeClr val="bg1"/>
                </a:solidFill>
                <a:latin typeface="Times New Roman"/>
                <a:cs typeface="Times New Roman"/>
              </a:rPr>
              <a:t>© </a:t>
            </a:r>
            <a:r>
              <a:rPr lang="en-US" sz="1400" dirty="0" smtClean="0">
                <a:solidFill>
                  <a:schemeClr val="bg1"/>
                </a:solidFill>
              </a:rPr>
              <a:t>Developed by Mr. Gillespie</a:t>
            </a:r>
          </a:p>
          <a:p>
            <a:r>
              <a:rPr lang="en-US" sz="1400" dirty="0" smtClean="0">
                <a:solidFill>
                  <a:schemeClr val="bg1"/>
                </a:solidFill>
              </a:rPr>
              <a:t>     Bailey Middle School, 2012</a:t>
            </a:r>
          </a:p>
          <a:p>
            <a:endParaRPr lang="en-US"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000125" y="871538"/>
            <a:ext cx="7143750" cy="5114925"/>
          </a:xfrm>
          <a:prstGeom prst="rect">
            <a:avLst/>
          </a:prstGeom>
          <a:noFill/>
          <a:ln w="9525">
            <a:noFill/>
            <a:miter lim="800000"/>
            <a:headEnd/>
            <a:tailEnd/>
          </a:ln>
        </p:spPr>
      </p:pic>
      <p:sp>
        <p:nvSpPr>
          <p:cNvPr id="3" name="TextBox 2"/>
          <p:cNvSpPr txBox="1"/>
          <p:nvPr/>
        </p:nvSpPr>
        <p:spPr>
          <a:xfrm>
            <a:off x="1371600" y="6096000"/>
            <a:ext cx="6532814" cy="646331"/>
          </a:xfrm>
          <a:prstGeom prst="rect">
            <a:avLst/>
          </a:prstGeom>
          <a:noFill/>
        </p:spPr>
        <p:txBody>
          <a:bodyPr wrap="none" rtlCol="0">
            <a:spAutoFit/>
          </a:bodyPr>
          <a:lstStyle/>
          <a:p>
            <a:r>
              <a:rPr lang="en-US" dirty="0" smtClean="0"/>
              <a:t>Question 7. Which candidate won all of the states in the Northeast?</a:t>
            </a:r>
          </a:p>
          <a:p>
            <a:endParaRPr lang="en-US" dirty="0"/>
          </a:p>
        </p:txBody>
      </p:sp>
      <p:sp>
        <p:nvSpPr>
          <p:cNvPr id="4" name="Right Arrow 3">
            <a:hlinkClick r:id="" action="ppaction://hlinkshowjump?jump=nextslide"/>
          </p:cNvPr>
          <p:cNvSpPr/>
          <p:nvPr/>
        </p:nvSpPr>
        <p:spPr>
          <a:xfrm>
            <a:off x="7696200" y="64008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304800" y="1981200"/>
            <a:ext cx="8413201" cy="1446550"/>
          </a:xfrm>
          <a:prstGeom prst="rect">
            <a:avLst/>
          </a:prstGeom>
          <a:noFill/>
        </p:spPr>
        <p:txBody>
          <a:bodyPr wrap="none" rtlCol="0">
            <a:spAutoFit/>
          </a:bodyPr>
          <a:lstStyle/>
          <a:p>
            <a:r>
              <a:rPr lang="en-US" sz="8800" dirty="0" smtClean="0"/>
              <a:t>Temperature 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81200" y="1309688"/>
            <a:ext cx="5038725" cy="4238625"/>
          </a:xfrm>
          <a:prstGeom prst="rect">
            <a:avLst/>
          </a:prstGeom>
          <a:noFill/>
          <a:ln w="9525">
            <a:noFill/>
            <a:miter lim="800000"/>
            <a:headEnd/>
            <a:tailEnd/>
          </a:ln>
        </p:spPr>
      </p:pic>
      <p:sp>
        <p:nvSpPr>
          <p:cNvPr id="3" name="TextBox 2"/>
          <p:cNvSpPr txBox="1"/>
          <p:nvPr/>
        </p:nvSpPr>
        <p:spPr>
          <a:xfrm>
            <a:off x="2423388" y="312003"/>
            <a:ext cx="4434612" cy="830997"/>
          </a:xfrm>
          <a:prstGeom prst="rect">
            <a:avLst/>
          </a:prstGeom>
          <a:noFill/>
        </p:spPr>
        <p:txBody>
          <a:bodyPr wrap="none" rtlCol="0">
            <a:spAutoFit/>
          </a:bodyPr>
          <a:lstStyle/>
          <a:p>
            <a:r>
              <a:rPr lang="en-US" sz="4800" dirty="0" smtClean="0"/>
              <a:t>Map of Australia</a:t>
            </a:r>
            <a:endParaRPr lang="en-US" sz="4800" dirty="0"/>
          </a:p>
        </p:txBody>
      </p:sp>
      <p:sp>
        <p:nvSpPr>
          <p:cNvPr id="4" name="Up Arrow 3"/>
          <p:cNvSpPr/>
          <p:nvPr/>
        </p:nvSpPr>
        <p:spPr>
          <a:xfrm>
            <a:off x="2438400" y="20574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1752600"/>
            <a:ext cx="333746" cy="369332"/>
          </a:xfrm>
          <a:prstGeom prst="rect">
            <a:avLst/>
          </a:prstGeom>
          <a:noFill/>
        </p:spPr>
        <p:txBody>
          <a:bodyPr wrap="none" rtlCol="0">
            <a:spAutoFit/>
          </a:bodyPr>
          <a:lstStyle/>
          <a:p>
            <a:r>
              <a:rPr lang="en-US" b="1" dirty="0" smtClean="0"/>
              <a:t>N</a:t>
            </a:r>
            <a:endParaRPr lang="en-US" b="1" dirty="0"/>
          </a:p>
        </p:txBody>
      </p:sp>
      <p:sp>
        <p:nvSpPr>
          <p:cNvPr id="6" name="TextBox 5"/>
          <p:cNvSpPr txBox="1"/>
          <p:nvPr/>
        </p:nvSpPr>
        <p:spPr>
          <a:xfrm>
            <a:off x="1676400" y="5638800"/>
            <a:ext cx="5791200" cy="923330"/>
          </a:xfrm>
          <a:prstGeom prst="rect">
            <a:avLst/>
          </a:prstGeom>
          <a:noFill/>
        </p:spPr>
        <p:txBody>
          <a:bodyPr wrap="square" rtlCol="0">
            <a:spAutoFit/>
          </a:bodyPr>
          <a:lstStyle/>
          <a:p>
            <a:r>
              <a:rPr lang="en-US" dirty="0" smtClean="0"/>
              <a:t>Question 8. Which part of Australia has warmer temperatures in January: east or west?</a:t>
            </a:r>
          </a:p>
          <a:p>
            <a:endParaRPr lang="en-US" dirty="0"/>
          </a:p>
        </p:txBody>
      </p:sp>
      <p:sp>
        <p:nvSpPr>
          <p:cNvPr id="7" name="Right Arrow 6">
            <a:hlinkClick r:id="" action="ppaction://hlinkshowjump?jump=nextslide"/>
          </p:cNvPr>
          <p:cNvSpPr/>
          <p:nvPr/>
        </p:nvSpPr>
        <p:spPr>
          <a:xfrm>
            <a:off x="7696200" y="60960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81200" y="1309688"/>
            <a:ext cx="5038725" cy="4238625"/>
          </a:xfrm>
          <a:prstGeom prst="rect">
            <a:avLst/>
          </a:prstGeom>
          <a:noFill/>
          <a:ln w="9525">
            <a:noFill/>
            <a:miter lim="800000"/>
            <a:headEnd/>
            <a:tailEnd/>
          </a:ln>
        </p:spPr>
      </p:pic>
      <p:sp>
        <p:nvSpPr>
          <p:cNvPr id="3" name="TextBox 2"/>
          <p:cNvSpPr txBox="1"/>
          <p:nvPr/>
        </p:nvSpPr>
        <p:spPr>
          <a:xfrm>
            <a:off x="2423388" y="312003"/>
            <a:ext cx="4434612" cy="830997"/>
          </a:xfrm>
          <a:prstGeom prst="rect">
            <a:avLst/>
          </a:prstGeom>
          <a:noFill/>
        </p:spPr>
        <p:txBody>
          <a:bodyPr wrap="none" rtlCol="0">
            <a:spAutoFit/>
          </a:bodyPr>
          <a:lstStyle/>
          <a:p>
            <a:r>
              <a:rPr lang="en-US" sz="4800" dirty="0" smtClean="0"/>
              <a:t>Map of Australia</a:t>
            </a:r>
            <a:endParaRPr lang="en-US" sz="4800" dirty="0"/>
          </a:p>
        </p:txBody>
      </p:sp>
      <p:sp>
        <p:nvSpPr>
          <p:cNvPr id="4" name="Up Arrow 3"/>
          <p:cNvSpPr/>
          <p:nvPr/>
        </p:nvSpPr>
        <p:spPr>
          <a:xfrm>
            <a:off x="2438400" y="20574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1752600"/>
            <a:ext cx="333746" cy="369332"/>
          </a:xfrm>
          <a:prstGeom prst="rect">
            <a:avLst/>
          </a:prstGeom>
          <a:noFill/>
        </p:spPr>
        <p:txBody>
          <a:bodyPr wrap="none" rtlCol="0">
            <a:spAutoFit/>
          </a:bodyPr>
          <a:lstStyle/>
          <a:p>
            <a:r>
              <a:rPr lang="en-US" b="1" dirty="0" smtClean="0"/>
              <a:t>N</a:t>
            </a:r>
            <a:endParaRPr lang="en-US" b="1" dirty="0"/>
          </a:p>
        </p:txBody>
      </p:sp>
      <p:sp>
        <p:nvSpPr>
          <p:cNvPr id="6" name="TextBox 5"/>
          <p:cNvSpPr txBox="1"/>
          <p:nvPr/>
        </p:nvSpPr>
        <p:spPr>
          <a:xfrm>
            <a:off x="1524000" y="5715000"/>
            <a:ext cx="6629400" cy="923330"/>
          </a:xfrm>
          <a:prstGeom prst="rect">
            <a:avLst/>
          </a:prstGeom>
          <a:noFill/>
        </p:spPr>
        <p:txBody>
          <a:bodyPr wrap="square" rtlCol="0">
            <a:spAutoFit/>
          </a:bodyPr>
          <a:lstStyle/>
          <a:p>
            <a:r>
              <a:rPr lang="en-US" dirty="0" smtClean="0"/>
              <a:t>Question 9. True or False: The temperature along most of  the southeast coast is 65 degrees or below in January?</a:t>
            </a:r>
          </a:p>
          <a:p>
            <a:endParaRPr lang="en-US" dirty="0"/>
          </a:p>
        </p:txBody>
      </p:sp>
      <p:sp>
        <p:nvSpPr>
          <p:cNvPr id="7" name="Right Arrow 6">
            <a:hlinkClick r:id="" action="ppaction://hlinkshowjump?jump=nextslide"/>
          </p:cNvPr>
          <p:cNvSpPr/>
          <p:nvPr/>
        </p:nvSpPr>
        <p:spPr>
          <a:xfrm>
            <a:off x="7696200" y="60960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81200" y="1309688"/>
            <a:ext cx="5038725" cy="4238625"/>
          </a:xfrm>
          <a:prstGeom prst="rect">
            <a:avLst/>
          </a:prstGeom>
          <a:noFill/>
          <a:ln w="9525">
            <a:noFill/>
            <a:miter lim="800000"/>
            <a:headEnd/>
            <a:tailEnd/>
          </a:ln>
        </p:spPr>
      </p:pic>
      <p:sp>
        <p:nvSpPr>
          <p:cNvPr id="3" name="TextBox 2"/>
          <p:cNvSpPr txBox="1"/>
          <p:nvPr/>
        </p:nvSpPr>
        <p:spPr>
          <a:xfrm>
            <a:off x="2423388" y="312003"/>
            <a:ext cx="4434612" cy="830997"/>
          </a:xfrm>
          <a:prstGeom prst="rect">
            <a:avLst/>
          </a:prstGeom>
          <a:noFill/>
        </p:spPr>
        <p:txBody>
          <a:bodyPr wrap="none" rtlCol="0">
            <a:spAutoFit/>
          </a:bodyPr>
          <a:lstStyle/>
          <a:p>
            <a:r>
              <a:rPr lang="en-US" sz="4800" dirty="0" smtClean="0"/>
              <a:t>Map of Australia</a:t>
            </a:r>
            <a:endParaRPr lang="en-US" sz="4800" dirty="0"/>
          </a:p>
        </p:txBody>
      </p:sp>
      <p:sp>
        <p:nvSpPr>
          <p:cNvPr id="4" name="Up Arrow 3"/>
          <p:cNvSpPr/>
          <p:nvPr/>
        </p:nvSpPr>
        <p:spPr>
          <a:xfrm>
            <a:off x="2438400" y="20574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1752600"/>
            <a:ext cx="333746" cy="369332"/>
          </a:xfrm>
          <a:prstGeom prst="rect">
            <a:avLst/>
          </a:prstGeom>
          <a:noFill/>
        </p:spPr>
        <p:txBody>
          <a:bodyPr wrap="none" rtlCol="0">
            <a:spAutoFit/>
          </a:bodyPr>
          <a:lstStyle/>
          <a:p>
            <a:r>
              <a:rPr lang="en-US" b="1" dirty="0" smtClean="0"/>
              <a:t>N</a:t>
            </a:r>
            <a:endParaRPr lang="en-US" b="1" dirty="0"/>
          </a:p>
        </p:txBody>
      </p:sp>
      <p:sp>
        <p:nvSpPr>
          <p:cNvPr id="6" name="TextBox 5"/>
          <p:cNvSpPr txBox="1"/>
          <p:nvPr/>
        </p:nvSpPr>
        <p:spPr>
          <a:xfrm>
            <a:off x="990600" y="5678269"/>
            <a:ext cx="6934200" cy="646331"/>
          </a:xfrm>
          <a:prstGeom prst="rect">
            <a:avLst/>
          </a:prstGeom>
          <a:noFill/>
        </p:spPr>
        <p:txBody>
          <a:bodyPr wrap="square" rtlCol="0">
            <a:spAutoFit/>
          </a:bodyPr>
          <a:lstStyle/>
          <a:p>
            <a:r>
              <a:rPr lang="en-US" dirty="0" smtClean="0"/>
              <a:t>Question 10: True or False: The temperature below the line marked 75 degrees is usually 75 degrees or below in January</a:t>
            </a:r>
            <a:endParaRPr lang="en-US" dirty="0"/>
          </a:p>
        </p:txBody>
      </p:sp>
      <p:sp>
        <p:nvSpPr>
          <p:cNvPr id="7" name="Right Arrow 6">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78616" y="1981200"/>
            <a:ext cx="8284384" cy="1446550"/>
          </a:xfrm>
          <a:prstGeom prst="rect">
            <a:avLst/>
          </a:prstGeom>
          <a:noFill/>
        </p:spPr>
        <p:txBody>
          <a:bodyPr wrap="none" rtlCol="0">
            <a:spAutoFit/>
          </a:bodyPr>
          <a:lstStyle/>
          <a:p>
            <a:r>
              <a:rPr lang="en-US" sz="8800" dirty="0" smtClean="0"/>
              <a:t>U.S. History Maps</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066800" y="228600"/>
            <a:ext cx="4343400" cy="6314398"/>
          </a:xfrm>
          <a:prstGeom prst="rect">
            <a:avLst/>
          </a:prstGeom>
          <a:noFill/>
          <a:ln w="9525">
            <a:noFill/>
            <a:miter lim="800000"/>
            <a:headEnd/>
            <a:tailEnd/>
          </a:ln>
        </p:spPr>
      </p:pic>
      <p:sp>
        <p:nvSpPr>
          <p:cNvPr id="3" name="TextBox 2"/>
          <p:cNvSpPr txBox="1"/>
          <p:nvPr/>
        </p:nvSpPr>
        <p:spPr>
          <a:xfrm>
            <a:off x="5791200" y="2133600"/>
            <a:ext cx="2743200" cy="1200329"/>
          </a:xfrm>
          <a:prstGeom prst="rect">
            <a:avLst/>
          </a:prstGeom>
          <a:noFill/>
        </p:spPr>
        <p:txBody>
          <a:bodyPr wrap="square" rtlCol="0">
            <a:spAutoFit/>
          </a:bodyPr>
          <a:lstStyle/>
          <a:p>
            <a:r>
              <a:rPr lang="en-US" dirty="0" smtClean="0"/>
              <a:t>Question 11: True or False: Florida and Vermont were two of the British Thirteen Colonies in 1760?</a:t>
            </a:r>
            <a:endParaRPr lang="en-US" dirty="0"/>
          </a:p>
        </p:txBody>
      </p:sp>
      <p:sp>
        <p:nvSpPr>
          <p:cNvPr id="7" name="Right Arrow 6">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066800" y="228600"/>
            <a:ext cx="4343400" cy="6314398"/>
          </a:xfrm>
          <a:prstGeom prst="rect">
            <a:avLst/>
          </a:prstGeom>
          <a:noFill/>
          <a:ln w="9525">
            <a:noFill/>
            <a:miter lim="800000"/>
            <a:headEnd/>
            <a:tailEnd/>
          </a:ln>
        </p:spPr>
      </p:pic>
      <p:sp>
        <p:nvSpPr>
          <p:cNvPr id="3" name="TextBox 2"/>
          <p:cNvSpPr txBox="1"/>
          <p:nvPr/>
        </p:nvSpPr>
        <p:spPr>
          <a:xfrm>
            <a:off x="5791200" y="2133600"/>
            <a:ext cx="2743200" cy="1200329"/>
          </a:xfrm>
          <a:prstGeom prst="rect">
            <a:avLst/>
          </a:prstGeom>
          <a:noFill/>
        </p:spPr>
        <p:txBody>
          <a:bodyPr wrap="square" rtlCol="0">
            <a:spAutoFit/>
          </a:bodyPr>
          <a:lstStyle/>
          <a:p>
            <a:r>
              <a:rPr lang="en-US" dirty="0" smtClean="0"/>
              <a:t>Question 12: True or False: New York and Pennsylvania were part of the Southern Colonies?</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066800" y="228600"/>
            <a:ext cx="4343400" cy="6314398"/>
          </a:xfrm>
          <a:prstGeom prst="rect">
            <a:avLst/>
          </a:prstGeom>
          <a:noFill/>
          <a:ln w="9525">
            <a:noFill/>
            <a:miter lim="800000"/>
            <a:headEnd/>
            <a:tailEnd/>
          </a:ln>
        </p:spPr>
      </p:pic>
      <p:sp>
        <p:nvSpPr>
          <p:cNvPr id="3" name="TextBox 2"/>
          <p:cNvSpPr txBox="1"/>
          <p:nvPr/>
        </p:nvSpPr>
        <p:spPr>
          <a:xfrm>
            <a:off x="5791200" y="2133600"/>
            <a:ext cx="2743200" cy="1200329"/>
          </a:xfrm>
          <a:prstGeom prst="rect">
            <a:avLst/>
          </a:prstGeom>
          <a:noFill/>
        </p:spPr>
        <p:txBody>
          <a:bodyPr wrap="square" rtlCol="0">
            <a:spAutoFit/>
          </a:bodyPr>
          <a:lstStyle/>
          <a:p>
            <a:r>
              <a:rPr lang="en-US" dirty="0" smtClean="0"/>
              <a:t>Question 13: True or False: France controlled most of the territory west of the Thirteen Colonies?</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143000" y="952500"/>
            <a:ext cx="3981450" cy="4953000"/>
          </a:xfrm>
          <a:prstGeom prst="rect">
            <a:avLst/>
          </a:prstGeom>
          <a:noFill/>
          <a:ln w="9525">
            <a:noFill/>
            <a:miter lim="800000"/>
            <a:headEnd/>
            <a:tailEnd/>
          </a:ln>
        </p:spPr>
      </p:pic>
      <p:sp>
        <p:nvSpPr>
          <p:cNvPr id="3" name="TextBox 2"/>
          <p:cNvSpPr txBox="1"/>
          <p:nvPr/>
        </p:nvSpPr>
        <p:spPr>
          <a:xfrm>
            <a:off x="1676747" y="457200"/>
            <a:ext cx="2590453" cy="369332"/>
          </a:xfrm>
          <a:prstGeom prst="rect">
            <a:avLst/>
          </a:prstGeom>
          <a:noFill/>
        </p:spPr>
        <p:txBody>
          <a:bodyPr wrap="none" rtlCol="0">
            <a:spAutoFit/>
          </a:bodyPr>
          <a:lstStyle/>
          <a:p>
            <a:r>
              <a:rPr lang="en-US" dirty="0" smtClean="0"/>
              <a:t>The United States in 1800</a:t>
            </a:r>
            <a:endParaRPr lang="en-US" dirty="0"/>
          </a:p>
        </p:txBody>
      </p:sp>
      <p:sp>
        <p:nvSpPr>
          <p:cNvPr id="4" name="TextBox 3"/>
          <p:cNvSpPr txBox="1"/>
          <p:nvPr/>
        </p:nvSpPr>
        <p:spPr>
          <a:xfrm>
            <a:off x="5410199" y="2209800"/>
            <a:ext cx="2971801" cy="1200329"/>
          </a:xfrm>
          <a:prstGeom prst="rect">
            <a:avLst/>
          </a:prstGeom>
          <a:noFill/>
        </p:spPr>
        <p:txBody>
          <a:bodyPr wrap="square" rtlCol="0">
            <a:spAutoFit/>
          </a:bodyPr>
          <a:lstStyle/>
          <a:p>
            <a:r>
              <a:rPr lang="en-US" dirty="0" smtClean="0"/>
              <a:t>Question 14: True or False: Vermont (VT) became a state in 1791?</a:t>
            </a:r>
          </a:p>
          <a:p>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1600200" y="1981200"/>
            <a:ext cx="6345135" cy="1446550"/>
          </a:xfrm>
          <a:prstGeom prst="rect">
            <a:avLst/>
          </a:prstGeom>
          <a:noFill/>
        </p:spPr>
        <p:txBody>
          <a:bodyPr wrap="none" rtlCol="0">
            <a:spAutoFit/>
          </a:bodyPr>
          <a:lstStyle/>
          <a:p>
            <a:r>
              <a:rPr lang="en-US" sz="8800" dirty="0" smtClean="0"/>
              <a:t>Rain Fall 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143000" y="952500"/>
            <a:ext cx="3981450" cy="4953000"/>
          </a:xfrm>
          <a:prstGeom prst="rect">
            <a:avLst/>
          </a:prstGeom>
          <a:noFill/>
          <a:ln w="9525">
            <a:noFill/>
            <a:miter lim="800000"/>
            <a:headEnd/>
            <a:tailEnd/>
          </a:ln>
        </p:spPr>
      </p:pic>
      <p:sp>
        <p:nvSpPr>
          <p:cNvPr id="3" name="TextBox 2"/>
          <p:cNvSpPr txBox="1"/>
          <p:nvPr/>
        </p:nvSpPr>
        <p:spPr>
          <a:xfrm>
            <a:off x="1676747" y="457200"/>
            <a:ext cx="2590453" cy="369332"/>
          </a:xfrm>
          <a:prstGeom prst="rect">
            <a:avLst/>
          </a:prstGeom>
          <a:noFill/>
        </p:spPr>
        <p:txBody>
          <a:bodyPr wrap="none" rtlCol="0">
            <a:spAutoFit/>
          </a:bodyPr>
          <a:lstStyle/>
          <a:p>
            <a:r>
              <a:rPr lang="en-US" dirty="0" smtClean="0"/>
              <a:t>The United States in 1800</a:t>
            </a:r>
            <a:endParaRPr lang="en-US" dirty="0"/>
          </a:p>
        </p:txBody>
      </p:sp>
      <p:sp>
        <p:nvSpPr>
          <p:cNvPr id="4" name="TextBox 3"/>
          <p:cNvSpPr txBox="1"/>
          <p:nvPr/>
        </p:nvSpPr>
        <p:spPr>
          <a:xfrm>
            <a:off x="5410199" y="2209800"/>
            <a:ext cx="2971801" cy="923330"/>
          </a:xfrm>
          <a:prstGeom prst="rect">
            <a:avLst/>
          </a:prstGeom>
          <a:noFill/>
        </p:spPr>
        <p:txBody>
          <a:bodyPr wrap="square" rtlCol="0">
            <a:spAutoFit/>
          </a:bodyPr>
          <a:lstStyle/>
          <a:p>
            <a:r>
              <a:rPr lang="en-US" dirty="0" smtClean="0"/>
              <a:t>Question 15: True or False: Ohio was a state by 1800.</a:t>
            </a:r>
          </a:p>
          <a:p>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1143000" y="952500"/>
            <a:ext cx="3981450" cy="4953000"/>
          </a:xfrm>
          <a:prstGeom prst="rect">
            <a:avLst/>
          </a:prstGeom>
          <a:noFill/>
          <a:ln w="9525">
            <a:noFill/>
            <a:miter lim="800000"/>
            <a:headEnd/>
            <a:tailEnd/>
          </a:ln>
        </p:spPr>
      </p:pic>
      <p:sp>
        <p:nvSpPr>
          <p:cNvPr id="3" name="TextBox 2"/>
          <p:cNvSpPr txBox="1"/>
          <p:nvPr/>
        </p:nvSpPr>
        <p:spPr>
          <a:xfrm>
            <a:off x="1676747" y="457200"/>
            <a:ext cx="2590453" cy="369332"/>
          </a:xfrm>
          <a:prstGeom prst="rect">
            <a:avLst/>
          </a:prstGeom>
          <a:noFill/>
        </p:spPr>
        <p:txBody>
          <a:bodyPr wrap="none" rtlCol="0">
            <a:spAutoFit/>
          </a:bodyPr>
          <a:lstStyle/>
          <a:p>
            <a:r>
              <a:rPr lang="en-US" dirty="0" smtClean="0"/>
              <a:t>The United States in 1800</a:t>
            </a:r>
            <a:endParaRPr lang="en-US" dirty="0"/>
          </a:p>
        </p:txBody>
      </p:sp>
      <p:sp>
        <p:nvSpPr>
          <p:cNvPr id="4" name="TextBox 3"/>
          <p:cNvSpPr txBox="1"/>
          <p:nvPr/>
        </p:nvSpPr>
        <p:spPr>
          <a:xfrm>
            <a:off x="5410199" y="2209800"/>
            <a:ext cx="2971801" cy="1200329"/>
          </a:xfrm>
          <a:prstGeom prst="rect">
            <a:avLst/>
          </a:prstGeom>
          <a:noFill/>
        </p:spPr>
        <p:txBody>
          <a:bodyPr wrap="square" rtlCol="0">
            <a:spAutoFit/>
          </a:bodyPr>
          <a:lstStyle/>
          <a:p>
            <a:r>
              <a:rPr lang="en-US" dirty="0" smtClean="0"/>
              <a:t>Question 16: Which foreign country controlled Florida in 1800?</a:t>
            </a:r>
          </a:p>
          <a:p>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2775" y="415443"/>
            <a:ext cx="7230760" cy="5604357"/>
          </a:xfrm>
          <a:prstGeom prst="rect">
            <a:avLst/>
          </a:prstGeom>
          <a:noFill/>
          <a:ln w="9525">
            <a:noFill/>
            <a:miter lim="800000"/>
            <a:headEnd/>
            <a:tailEnd/>
          </a:ln>
        </p:spPr>
      </p:pic>
      <p:sp>
        <p:nvSpPr>
          <p:cNvPr id="3" name="TextBox 2"/>
          <p:cNvSpPr txBox="1"/>
          <p:nvPr/>
        </p:nvSpPr>
        <p:spPr>
          <a:xfrm>
            <a:off x="5867400" y="316468"/>
            <a:ext cx="1191352" cy="369332"/>
          </a:xfrm>
          <a:prstGeom prst="rect">
            <a:avLst/>
          </a:prstGeom>
          <a:noFill/>
        </p:spPr>
        <p:txBody>
          <a:bodyPr wrap="none" rtlCol="0">
            <a:spAutoFit/>
          </a:bodyPr>
          <a:lstStyle/>
          <a:p>
            <a:r>
              <a:rPr lang="en-US" dirty="0" smtClean="0"/>
              <a:t>1861-1865</a:t>
            </a:r>
            <a:endParaRPr lang="en-US" dirty="0"/>
          </a:p>
        </p:txBody>
      </p:sp>
      <p:sp>
        <p:nvSpPr>
          <p:cNvPr id="4" name="TextBox 3"/>
          <p:cNvSpPr txBox="1"/>
          <p:nvPr/>
        </p:nvSpPr>
        <p:spPr>
          <a:xfrm>
            <a:off x="3352801" y="5410200"/>
            <a:ext cx="5105400" cy="1200329"/>
          </a:xfrm>
          <a:prstGeom prst="rect">
            <a:avLst/>
          </a:prstGeom>
          <a:solidFill>
            <a:schemeClr val="bg1"/>
          </a:solidFill>
        </p:spPr>
        <p:txBody>
          <a:bodyPr wrap="square" rtlCol="0">
            <a:spAutoFit/>
          </a:bodyPr>
          <a:lstStyle/>
          <a:p>
            <a:r>
              <a:rPr lang="en-US" dirty="0" smtClean="0"/>
              <a:t>Question 17: This map shows how the United States was divided during the Civil War, 1861-1865. How many states withdrew from the United States to form the Confederacy?</a:t>
            </a:r>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2775" y="415443"/>
            <a:ext cx="7230760" cy="5604357"/>
          </a:xfrm>
          <a:prstGeom prst="rect">
            <a:avLst/>
          </a:prstGeom>
          <a:noFill/>
          <a:ln w="9525">
            <a:noFill/>
            <a:miter lim="800000"/>
            <a:headEnd/>
            <a:tailEnd/>
          </a:ln>
        </p:spPr>
      </p:pic>
      <p:sp>
        <p:nvSpPr>
          <p:cNvPr id="3" name="TextBox 2"/>
          <p:cNvSpPr txBox="1"/>
          <p:nvPr/>
        </p:nvSpPr>
        <p:spPr>
          <a:xfrm>
            <a:off x="5867400" y="316468"/>
            <a:ext cx="1191352" cy="369332"/>
          </a:xfrm>
          <a:prstGeom prst="rect">
            <a:avLst/>
          </a:prstGeom>
          <a:noFill/>
        </p:spPr>
        <p:txBody>
          <a:bodyPr wrap="none" rtlCol="0">
            <a:spAutoFit/>
          </a:bodyPr>
          <a:lstStyle/>
          <a:p>
            <a:r>
              <a:rPr lang="en-US" dirty="0" smtClean="0"/>
              <a:t>1861-1865</a:t>
            </a:r>
            <a:endParaRPr lang="en-US" dirty="0"/>
          </a:p>
        </p:txBody>
      </p:sp>
      <p:sp>
        <p:nvSpPr>
          <p:cNvPr id="4" name="TextBox 3"/>
          <p:cNvSpPr txBox="1"/>
          <p:nvPr/>
        </p:nvSpPr>
        <p:spPr>
          <a:xfrm>
            <a:off x="3352801" y="5525869"/>
            <a:ext cx="5105400" cy="646331"/>
          </a:xfrm>
          <a:prstGeom prst="rect">
            <a:avLst/>
          </a:prstGeom>
          <a:solidFill>
            <a:schemeClr val="bg1"/>
          </a:solidFill>
        </p:spPr>
        <p:txBody>
          <a:bodyPr wrap="square" rtlCol="0">
            <a:spAutoFit/>
          </a:bodyPr>
          <a:lstStyle/>
          <a:p>
            <a:r>
              <a:rPr lang="en-US" dirty="0" smtClean="0"/>
              <a:t>Question 18: True or False: The most northerly of the Confederate states was Alabama?</a:t>
            </a:r>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62775" y="415443"/>
            <a:ext cx="7230760" cy="5604357"/>
          </a:xfrm>
          <a:prstGeom prst="rect">
            <a:avLst/>
          </a:prstGeom>
          <a:noFill/>
          <a:ln w="9525">
            <a:noFill/>
            <a:miter lim="800000"/>
            <a:headEnd/>
            <a:tailEnd/>
          </a:ln>
        </p:spPr>
      </p:pic>
      <p:sp>
        <p:nvSpPr>
          <p:cNvPr id="3" name="TextBox 2"/>
          <p:cNvSpPr txBox="1"/>
          <p:nvPr/>
        </p:nvSpPr>
        <p:spPr>
          <a:xfrm>
            <a:off x="5867400" y="316468"/>
            <a:ext cx="1191352" cy="369332"/>
          </a:xfrm>
          <a:prstGeom prst="rect">
            <a:avLst/>
          </a:prstGeom>
          <a:noFill/>
        </p:spPr>
        <p:txBody>
          <a:bodyPr wrap="none" rtlCol="0">
            <a:spAutoFit/>
          </a:bodyPr>
          <a:lstStyle/>
          <a:p>
            <a:r>
              <a:rPr lang="en-US" dirty="0" smtClean="0"/>
              <a:t>1861-1865</a:t>
            </a:r>
            <a:endParaRPr lang="en-US" dirty="0"/>
          </a:p>
        </p:txBody>
      </p:sp>
      <p:sp>
        <p:nvSpPr>
          <p:cNvPr id="4" name="TextBox 3"/>
          <p:cNvSpPr txBox="1"/>
          <p:nvPr/>
        </p:nvSpPr>
        <p:spPr>
          <a:xfrm>
            <a:off x="3352801" y="5525869"/>
            <a:ext cx="5105400" cy="646331"/>
          </a:xfrm>
          <a:prstGeom prst="rect">
            <a:avLst/>
          </a:prstGeom>
          <a:solidFill>
            <a:schemeClr val="bg1"/>
          </a:solidFill>
        </p:spPr>
        <p:txBody>
          <a:bodyPr wrap="square" rtlCol="0">
            <a:spAutoFit/>
          </a:bodyPr>
          <a:lstStyle/>
          <a:p>
            <a:r>
              <a:rPr lang="en-US" dirty="0" smtClean="0"/>
              <a:t>Question 19: True or False: Texas stayed loyal to the Union?</a:t>
            </a:r>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04800" y="263043"/>
            <a:ext cx="7230760" cy="5604357"/>
          </a:xfrm>
          <a:prstGeom prst="rect">
            <a:avLst/>
          </a:prstGeom>
          <a:noFill/>
          <a:ln w="9525">
            <a:noFill/>
            <a:miter lim="800000"/>
            <a:headEnd/>
            <a:tailEnd/>
          </a:ln>
        </p:spPr>
      </p:pic>
      <p:sp>
        <p:nvSpPr>
          <p:cNvPr id="3" name="TextBox 2"/>
          <p:cNvSpPr txBox="1"/>
          <p:nvPr/>
        </p:nvSpPr>
        <p:spPr>
          <a:xfrm>
            <a:off x="5438048" y="164068"/>
            <a:ext cx="1191352" cy="369332"/>
          </a:xfrm>
          <a:prstGeom prst="rect">
            <a:avLst/>
          </a:prstGeom>
          <a:noFill/>
        </p:spPr>
        <p:txBody>
          <a:bodyPr wrap="none" rtlCol="0">
            <a:spAutoFit/>
          </a:bodyPr>
          <a:lstStyle/>
          <a:p>
            <a:r>
              <a:rPr lang="en-US" dirty="0" smtClean="0"/>
              <a:t>1861-1865</a:t>
            </a:r>
            <a:endParaRPr lang="en-US" dirty="0"/>
          </a:p>
        </p:txBody>
      </p:sp>
      <p:sp>
        <p:nvSpPr>
          <p:cNvPr id="4" name="TextBox 3"/>
          <p:cNvSpPr txBox="1"/>
          <p:nvPr/>
        </p:nvSpPr>
        <p:spPr>
          <a:xfrm>
            <a:off x="2819400" y="5181600"/>
            <a:ext cx="5943600" cy="1477328"/>
          </a:xfrm>
          <a:prstGeom prst="rect">
            <a:avLst/>
          </a:prstGeom>
          <a:solidFill>
            <a:schemeClr val="bg1"/>
          </a:solidFill>
        </p:spPr>
        <p:txBody>
          <a:bodyPr wrap="square" rtlCol="0">
            <a:spAutoFit/>
          </a:bodyPr>
          <a:lstStyle/>
          <a:p>
            <a:r>
              <a:rPr lang="en-US" dirty="0" smtClean="0"/>
              <a:t>Question 20: The Border States allowed slavery but chose to remain with the Union and not join the Confederacy. Many of their citizens, however, did fight for the Confederacy. Name the five borders states, including the one that separated from one of the Confederate states during the war.</a:t>
            </a:r>
            <a:endParaRPr lang="en-US" dirty="0"/>
          </a:p>
        </p:txBody>
      </p:sp>
      <p:sp>
        <p:nvSpPr>
          <p:cNvPr id="5" name="Right Arrow 4">
            <a:hlinkClick r:id="" action="ppaction://hlinkshowjump?jump=nextslide"/>
          </p:cNvPr>
          <p:cNvSpPr/>
          <p:nvPr/>
        </p:nvSpPr>
        <p:spPr>
          <a:xfrm>
            <a:off x="7696200" y="64008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1295400" y="1981200"/>
            <a:ext cx="6891887" cy="1446550"/>
          </a:xfrm>
          <a:prstGeom prst="rect">
            <a:avLst/>
          </a:prstGeom>
          <a:noFill/>
        </p:spPr>
        <p:txBody>
          <a:bodyPr wrap="none" rtlCol="0">
            <a:spAutoFit/>
          </a:bodyPr>
          <a:lstStyle/>
          <a:p>
            <a:r>
              <a:rPr lang="en-US" sz="8800" dirty="0" smtClean="0"/>
              <a:t>Language 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971800" y="390525"/>
            <a:ext cx="5715000" cy="6076950"/>
          </a:xfrm>
          <a:prstGeom prst="rect">
            <a:avLst/>
          </a:prstGeom>
          <a:noFill/>
          <a:ln w="9525">
            <a:noFill/>
            <a:miter lim="800000"/>
            <a:headEnd/>
            <a:tailEnd/>
          </a:ln>
        </p:spPr>
      </p:pic>
      <p:sp>
        <p:nvSpPr>
          <p:cNvPr id="3" name="TextBox 2"/>
          <p:cNvSpPr txBox="1"/>
          <p:nvPr/>
        </p:nvSpPr>
        <p:spPr>
          <a:xfrm>
            <a:off x="228601" y="1447800"/>
            <a:ext cx="2514600" cy="3693319"/>
          </a:xfrm>
          <a:prstGeom prst="rect">
            <a:avLst/>
          </a:prstGeom>
          <a:noFill/>
        </p:spPr>
        <p:txBody>
          <a:bodyPr wrap="square" rtlCol="0">
            <a:spAutoFit/>
          </a:bodyPr>
          <a:lstStyle/>
          <a:p>
            <a:r>
              <a:rPr lang="en-US" dirty="0" smtClean="0"/>
              <a:t>Question 21: In the late 1800s, European countries divided up Africa among them. In the 1960s, many of those countries became independent , but kept the language of their former rulers as their official language.  What is the official language of Angola and Mozambique today?</a:t>
            </a:r>
            <a:endParaRPr lang="en-US" dirty="0"/>
          </a:p>
        </p:txBody>
      </p:sp>
      <p:sp>
        <p:nvSpPr>
          <p:cNvPr id="4" name="TextBox 3"/>
          <p:cNvSpPr txBox="1"/>
          <p:nvPr/>
        </p:nvSpPr>
        <p:spPr>
          <a:xfrm>
            <a:off x="7086600" y="2590800"/>
            <a:ext cx="695832" cy="276999"/>
          </a:xfrm>
          <a:prstGeom prst="rect">
            <a:avLst/>
          </a:prstGeom>
          <a:noFill/>
        </p:spPr>
        <p:txBody>
          <a:bodyPr wrap="none" rtlCol="0">
            <a:spAutoFit/>
          </a:bodyPr>
          <a:lstStyle/>
          <a:p>
            <a:r>
              <a:rPr lang="en-US" sz="1200" dirty="0" smtClean="0"/>
              <a:t>Ethiopia</a:t>
            </a:r>
            <a:endParaRPr lang="en-US" sz="1200" dirty="0"/>
          </a:p>
        </p:txBody>
      </p:sp>
      <p:sp>
        <p:nvSpPr>
          <p:cNvPr id="5" name="TextBox 4"/>
          <p:cNvSpPr txBox="1"/>
          <p:nvPr/>
        </p:nvSpPr>
        <p:spPr>
          <a:xfrm>
            <a:off x="4800600" y="2438400"/>
            <a:ext cx="629018" cy="276999"/>
          </a:xfrm>
          <a:prstGeom prst="rect">
            <a:avLst/>
          </a:prstGeom>
          <a:noFill/>
        </p:spPr>
        <p:txBody>
          <a:bodyPr wrap="none" rtlCol="0">
            <a:spAutoFit/>
          </a:bodyPr>
          <a:lstStyle/>
          <a:p>
            <a:r>
              <a:rPr lang="en-US" sz="1200" dirty="0" smtClean="0"/>
              <a:t>Nigeria</a:t>
            </a:r>
            <a:endParaRPr lang="en-US" sz="1200" dirty="0"/>
          </a:p>
        </p:txBody>
      </p:sp>
      <p:sp>
        <p:nvSpPr>
          <p:cNvPr id="6" name="TextBox 5"/>
          <p:cNvSpPr txBox="1"/>
          <p:nvPr/>
        </p:nvSpPr>
        <p:spPr>
          <a:xfrm rot="18139629">
            <a:off x="6637210" y="4526485"/>
            <a:ext cx="938077" cy="261610"/>
          </a:xfrm>
          <a:prstGeom prst="rect">
            <a:avLst/>
          </a:prstGeom>
          <a:noFill/>
        </p:spPr>
        <p:txBody>
          <a:bodyPr wrap="none" rtlCol="0">
            <a:spAutoFit/>
          </a:bodyPr>
          <a:lstStyle/>
          <a:p>
            <a:r>
              <a:rPr lang="en-US" sz="1100" dirty="0" smtClean="0"/>
              <a:t>Mozambique</a:t>
            </a:r>
            <a:endParaRPr lang="en-US" sz="1100" dirty="0"/>
          </a:p>
        </p:txBody>
      </p:sp>
      <p:sp>
        <p:nvSpPr>
          <p:cNvPr id="7" name="TextBox 6"/>
          <p:cNvSpPr txBox="1"/>
          <p:nvPr/>
        </p:nvSpPr>
        <p:spPr>
          <a:xfrm>
            <a:off x="5486400" y="4191000"/>
            <a:ext cx="616451" cy="276999"/>
          </a:xfrm>
          <a:prstGeom prst="rect">
            <a:avLst/>
          </a:prstGeom>
          <a:noFill/>
        </p:spPr>
        <p:txBody>
          <a:bodyPr wrap="none" rtlCol="0">
            <a:spAutoFit/>
          </a:bodyPr>
          <a:lstStyle/>
          <a:p>
            <a:r>
              <a:rPr lang="en-US" sz="1200" dirty="0" smtClean="0"/>
              <a:t>Angola</a:t>
            </a:r>
            <a:endParaRPr lang="en-US" sz="1200" dirty="0"/>
          </a:p>
        </p:txBody>
      </p:sp>
      <p:sp>
        <p:nvSpPr>
          <p:cNvPr id="8" name="TextBox 7"/>
          <p:cNvSpPr txBox="1"/>
          <p:nvPr/>
        </p:nvSpPr>
        <p:spPr>
          <a:xfrm rot="20337362">
            <a:off x="5961773" y="5189884"/>
            <a:ext cx="946413" cy="276999"/>
          </a:xfrm>
          <a:prstGeom prst="rect">
            <a:avLst/>
          </a:prstGeom>
          <a:noFill/>
        </p:spPr>
        <p:txBody>
          <a:bodyPr wrap="none" rtlCol="0">
            <a:spAutoFit/>
          </a:bodyPr>
          <a:lstStyle/>
          <a:p>
            <a:r>
              <a:rPr lang="en-US" sz="1200" dirty="0" smtClean="0"/>
              <a:t>South Africa</a:t>
            </a:r>
            <a:endParaRPr lang="en-US" sz="1200" dirty="0"/>
          </a:p>
        </p:txBody>
      </p:sp>
      <p:sp>
        <p:nvSpPr>
          <p:cNvPr id="9" name="Right Arrow 8">
            <a:hlinkClick r:id="" action="ppaction://hlinkshowjump?jump=nextslide"/>
          </p:cNvPr>
          <p:cNvSpPr/>
          <p:nvPr/>
        </p:nvSpPr>
        <p:spPr>
          <a:xfrm>
            <a:off x="7848600" y="64008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971800" y="390525"/>
            <a:ext cx="5715000" cy="6076950"/>
          </a:xfrm>
          <a:prstGeom prst="rect">
            <a:avLst/>
          </a:prstGeom>
          <a:noFill/>
          <a:ln w="9525">
            <a:noFill/>
            <a:miter lim="800000"/>
            <a:headEnd/>
            <a:tailEnd/>
          </a:ln>
        </p:spPr>
      </p:pic>
      <p:sp>
        <p:nvSpPr>
          <p:cNvPr id="3" name="TextBox 2"/>
          <p:cNvSpPr txBox="1"/>
          <p:nvPr/>
        </p:nvSpPr>
        <p:spPr>
          <a:xfrm>
            <a:off x="228601" y="1447800"/>
            <a:ext cx="2514600" cy="923330"/>
          </a:xfrm>
          <a:prstGeom prst="rect">
            <a:avLst/>
          </a:prstGeom>
          <a:noFill/>
        </p:spPr>
        <p:txBody>
          <a:bodyPr wrap="square" rtlCol="0">
            <a:spAutoFit/>
          </a:bodyPr>
          <a:lstStyle/>
          <a:p>
            <a:r>
              <a:rPr lang="en-US" dirty="0" smtClean="0"/>
              <a:t>Question 22: Which language is dominant in northern Africa?</a:t>
            </a:r>
            <a:endParaRPr lang="en-US" dirty="0"/>
          </a:p>
        </p:txBody>
      </p:sp>
      <p:sp>
        <p:nvSpPr>
          <p:cNvPr id="4" name="Right Arrow 3">
            <a:hlinkClick r:id="" action="ppaction://hlinkshowjump?jump=nextslide"/>
          </p:cNvPr>
          <p:cNvSpPr/>
          <p:nvPr/>
        </p:nvSpPr>
        <p:spPr>
          <a:xfrm>
            <a:off x="7772400" y="64008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43000" y="1447800"/>
            <a:ext cx="6961329" cy="2800767"/>
          </a:xfrm>
          <a:prstGeom prst="rect">
            <a:avLst/>
          </a:prstGeom>
          <a:noFill/>
        </p:spPr>
        <p:txBody>
          <a:bodyPr wrap="none" rtlCol="0">
            <a:spAutoFit/>
          </a:bodyPr>
          <a:lstStyle/>
          <a:p>
            <a:pPr algn="ctr"/>
            <a:r>
              <a:rPr lang="en-US" sz="8800" dirty="0" smtClean="0"/>
              <a:t>Plate Tectonics</a:t>
            </a:r>
          </a:p>
          <a:p>
            <a:pPr algn="ctr"/>
            <a:r>
              <a:rPr lang="en-US" sz="8800" dirty="0" smtClean="0"/>
              <a:t> 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152400"/>
            <a:ext cx="7474614" cy="5681663"/>
          </a:xfrm>
          <a:prstGeom prst="rect">
            <a:avLst/>
          </a:prstGeom>
          <a:noFill/>
          <a:ln w="9525">
            <a:noFill/>
            <a:miter lim="800000"/>
            <a:headEnd/>
            <a:tailEnd/>
          </a:ln>
        </p:spPr>
      </p:pic>
      <p:sp>
        <p:nvSpPr>
          <p:cNvPr id="3" name="TextBox 2"/>
          <p:cNvSpPr txBox="1"/>
          <p:nvPr/>
        </p:nvSpPr>
        <p:spPr>
          <a:xfrm>
            <a:off x="1676400" y="6096000"/>
            <a:ext cx="5269456" cy="461665"/>
          </a:xfrm>
          <a:prstGeom prst="rect">
            <a:avLst/>
          </a:prstGeom>
          <a:noFill/>
        </p:spPr>
        <p:txBody>
          <a:bodyPr wrap="none" rtlCol="0">
            <a:spAutoFit/>
          </a:bodyPr>
          <a:lstStyle/>
          <a:p>
            <a:r>
              <a:rPr lang="en-US" sz="2400" dirty="0" smtClean="0"/>
              <a:t>Question 1. What is the title of the map?</a:t>
            </a:r>
            <a:endParaRPr lang="en-US" sz="2400" dirty="0"/>
          </a:p>
        </p:txBody>
      </p:sp>
      <p:sp>
        <p:nvSpPr>
          <p:cNvPr id="4" name="Right Arrow 3">
            <a:hlinkClick r:id="" action="ppaction://hlinkshowjump?jump=nextslide"/>
          </p:cNvPr>
          <p:cNvSpPr/>
          <p:nvPr/>
        </p:nvSpPr>
        <p:spPr>
          <a:xfrm>
            <a:off x="7696200" y="60960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35025" y="609600"/>
            <a:ext cx="8680375" cy="4738688"/>
          </a:xfrm>
          <a:prstGeom prst="rect">
            <a:avLst/>
          </a:prstGeom>
          <a:noFill/>
          <a:ln w="9525">
            <a:noFill/>
            <a:miter lim="800000"/>
            <a:headEnd/>
            <a:tailEnd/>
          </a:ln>
        </p:spPr>
      </p:pic>
      <p:sp>
        <p:nvSpPr>
          <p:cNvPr id="3" name="TextBox 2"/>
          <p:cNvSpPr txBox="1"/>
          <p:nvPr/>
        </p:nvSpPr>
        <p:spPr>
          <a:xfrm>
            <a:off x="1295400" y="5867400"/>
            <a:ext cx="6954340" cy="369332"/>
          </a:xfrm>
          <a:prstGeom prst="rect">
            <a:avLst/>
          </a:prstGeom>
          <a:noFill/>
        </p:spPr>
        <p:txBody>
          <a:bodyPr wrap="none" rtlCol="0">
            <a:spAutoFit/>
          </a:bodyPr>
          <a:lstStyle/>
          <a:p>
            <a:r>
              <a:rPr lang="en-US" dirty="0" smtClean="0"/>
              <a:t>Question 23: True or False: Brazil has more earthquakes than Indonesia?</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35025" y="609600"/>
            <a:ext cx="8680375" cy="4738688"/>
          </a:xfrm>
          <a:prstGeom prst="rect">
            <a:avLst/>
          </a:prstGeom>
          <a:noFill/>
          <a:ln w="9525">
            <a:noFill/>
            <a:miter lim="800000"/>
            <a:headEnd/>
            <a:tailEnd/>
          </a:ln>
        </p:spPr>
      </p:pic>
      <p:sp>
        <p:nvSpPr>
          <p:cNvPr id="3" name="TextBox 2"/>
          <p:cNvSpPr txBox="1"/>
          <p:nvPr/>
        </p:nvSpPr>
        <p:spPr>
          <a:xfrm>
            <a:off x="1295400" y="5867400"/>
            <a:ext cx="6705600" cy="646331"/>
          </a:xfrm>
          <a:prstGeom prst="rect">
            <a:avLst/>
          </a:prstGeom>
          <a:noFill/>
        </p:spPr>
        <p:txBody>
          <a:bodyPr wrap="square" rtlCol="0">
            <a:spAutoFit/>
          </a:bodyPr>
          <a:lstStyle/>
          <a:p>
            <a:r>
              <a:rPr lang="en-US" dirty="0" smtClean="0"/>
              <a:t>Question 24: True or False: The eastern part of the United States has more earthquakes than the western?</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838200" y="1981200"/>
            <a:ext cx="7739042" cy="1446550"/>
          </a:xfrm>
          <a:prstGeom prst="rect">
            <a:avLst/>
          </a:prstGeom>
          <a:noFill/>
        </p:spPr>
        <p:txBody>
          <a:bodyPr wrap="none" rtlCol="0">
            <a:spAutoFit/>
          </a:bodyPr>
          <a:lstStyle/>
          <a:p>
            <a:r>
              <a:rPr lang="en-US" sz="8800" dirty="0" smtClean="0"/>
              <a:t>Earthquake 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066800" y="609600"/>
            <a:ext cx="6324600" cy="4659122"/>
          </a:xfrm>
          <a:prstGeom prst="rect">
            <a:avLst/>
          </a:prstGeom>
          <a:noFill/>
          <a:ln w="9525">
            <a:noFill/>
            <a:miter lim="800000"/>
            <a:headEnd/>
            <a:tailEnd/>
          </a:ln>
        </p:spPr>
      </p:pic>
      <p:sp>
        <p:nvSpPr>
          <p:cNvPr id="3" name="TextBox 2"/>
          <p:cNvSpPr txBox="1"/>
          <p:nvPr/>
        </p:nvSpPr>
        <p:spPr>
          <a:xfrm>
            <a:off x="228600" y="5638800"/>
            <a:ext cx="8229600" cy="646331"/>
          </a:xfrm>
          <a:prstGeom prst="rect">
            <a:avLst/>
          </a:prstGeom>
          <a:noFill/>
        </p:spPr>
        <p:txBody>
          <a:bodyPr wrap="square" rtlCol="0">
            <a:spAutoFit/>
          </a:bodyPr>
          <a:lstStyle/>
          <a:p>
            <a:r>
              <a:rPr lang="en-US" dirty="0" smtClean="0"/>
              <a:t>Question 25: Indonesia is an archipelago (a group of islands). True or False: Borneo and Sumatra are two of the main islands of Indonesia?</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066800" y="609600"/>
            <a:ext cx="6324600" cy="4659122"/>
          </a:xfrm>
          <a:prstGeom prst="rect">
            <a:avLst/>
          </a:prstGeom>
          <a:noFill/>
          <a:ln w="9525">
            <a:noFill/>
            <a:miter lim="800000"/>
            <a:headEnd/>
            <a:tailEnd/>
          </a:ln>
        </p:spPr>
      </p:pic>
      <p:sp>
        <p:nvSpPr>
          <p:cNvPr id="3" name="TextBox 2"/>
          <p:cNvSpPr txBox="1"/>
          <p:nvPr/>
        </p:nvSpPr>
        <p:spPr>
          <a:xfrm>
            <a:off x="457200" y="5638800"/>
            <a:ext cx="8229600" cy="646331"/>
          </a:xfrm>
          <a:prstGeom prst="rect">
            <a:avLst/>
          </a:prstGeom>
          <a:noFill/>
        </p:spPr>
        <p:txBody>
          <a:bodyPr wrap="square" rtlCol="0">
            <a:spAutoFit/>
          </a:bodyPr>
          <a:lstStyle/>
          <a:p>
            <a:r>
              <a:rPr lang="en-US" dirty="0" smtClean="0"/>
              <a:t>Question 26: True or False--According to the map, an earthquake of 7.6 magnitude struck Borneo?</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3E09"/>
        </a:solidFill>
        <a:effectLst/>
      </p:bgPr>
    </p:bg>
    <p:spTree>
      <p:nvGrpSpPr>
        <p:cNvPr id="1" name=""/>
        <p:cNvGrpSpPr/>
        <p:nvPr/>
      </p:nvGrpSpPr>
      <p:grpSpPr>
        <a:xfrm>
          <a:off x="0" y="0"/>
          <a:ext cx="0" cy="0"/>
          <a:chOff x="0" y="0"/>
          <a:chExt cx="0" cy="0"/>
        </a:xfrm>
      </p:grpSpPr>
      <p:sp>
        <p:nvSpPr>
          <p:cNvPr id="2" name="TextBox 1"/>
          <p:cNvSpPr txBox="1"/>
          <p:nvPr/>
        </p:nvSpPr>
        <p:spPr>
          <a:xfrm>
            <a:off x="914400" y="1981200"/>
            <a:ext cx="7575407" cy="1446550"/>
          </a:xfrm>
          <a:prstGeom prst="rect">
            <a:avLst/>
          </a:prstGeom>
          <a:noFill/>
        </p:spPr>
        <p:txBody>
          <a:bodyPr wrap="none" rtlCol="0">
            <a:spAutoFit/>
          </a:bodyPr>
          <a:lstStyle/>
          <a:p>
            <a:r>
              <a:rPr lang="en-US" sz="8800" dirty="0" smtClean="0"/>
              <a:t>Maps of Canada</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8675" y="228600"/>
            <a:ext cx="7400925" cy="5615878"/>
          </a:xfrm>
          <a:prstGeom prst="rect">
            <a:avLst/>
          </a:prstGeom>
          <a:noFill/>
          <a:ln w="9525">
            <a:noFill/>
            <a:miter lim="800000"/>
            <a:headEnd/>
            <a:tailEnd/>
          </a:ln>
        </p:spPr>
      </p:pic>
      <p:sp>
        <p:nvSpPr>
          <p:cNvPr id="3" name="TextBox 2"/>
          <p:cNvSpPr txBox="1"/>
          <p:nvPr/>
        </p:nvSpPr>
        <p:spPr>
          <a:xfrm>
            <a:off x="1066800" y="5867400"/>
            <a:ext cx="7010400" cy="923330"/>
          </a:xfrm>
          <a:prstGeom prst="rect">
            <a:avLst/>
          </a:prstGeom>
          <a:noFill/>
        </p:spPr>
        <p:txBody>
          <a:bodyPr wrap="square" rtlCol="0">
            <a:spAutoFit/>
          </a:bodyPr>
          <a:lstStyle/>
          <a:p>
            <a:r>
              <a:rPr lang="en-US" dirty="0" smtClean="0"/>
              <a:t>Question 27: This map shows Canada’s ten provinces and three territories. Which province or territory had the greatest population increase between 1996 and 2001?</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8675" y="228600"/>
            <a:ext cx="7400925" cy="5615878"/>
          </a:xfrm>
          <a:prstGeom prst="rect">
            <a:avLst/>
          </a:prstGeom>
          <a:noFill/>
          <a:ln w="9525">
            <a:noFill/>
            <a:miter lim="800000"/>
            <a:headEnd/>
            <a:tailEnd/>
          </a:ln>
        </p:spPr>
      </p:pic>
      <p:sp>
        <p:nvSpPr>
          <p:cNvPr id="3" name="TextBox 2"/>
          <p:cNvSpPr txBox="1"/>
          <p:nvPr/>
        </p:nvSpPr>
        <p:spPr>
          <a:xfrm>
            <a:off x="1143000" y="5791200"/>
            <a:ext cx="7010400" cy="923330"/>
          </a:xfrm>
          <a:prstGeom prst="rect">
            <a:avLst/>
          </a:prstGeom>
          <a:noFill/>
        </p:spPr>
        <p:txBody>
          <a:bodyPr wrap="square" rtlCol="0">
            <a:spAutoFit/>
          </a:bodyPr>
          <a:lstStyle/>
          <a:p>
            <a:r>
              <a:rPr lang="en-US" dirty="0" smtClean="0"/>
              <a:t>Question 28: Quebec is Canada’s only province in which most of the people speak French as their first language. What was the percent population increase in Quebec between 1996 and 2001?</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7200" y="174978"/>
            <a:ext cx="5638800" cy="6683022"/>
          </a:xfrm>
          <a:prstGeom prst="rect">
            <a:avLst/>
          </a:prstGeom>
          <a:noFill/>
          <a:ln w="9525">
            <a:noFill/>
            <a:miter lim="800000"/>
            <a:headEnd/>
            <a:tailEnd/>
          </a:ln>
        </p:spPr>
      </p:pic>
      <p:sp>
        <p:nvSpPr>
          <p:cNvPr id="3" name="TextBox 2"/>
          <p:cNvSpPr txBox="1"/>
          <p:nvPr/>
        </p:nvSpPr>
        <p:spPr>
          <a:xfrm>
            <a:off x="6324600" y="1981200"/>
            <a:ext cx="2743200" cy="1477328"/>
          </a:xfrm>
          <a:prstGeom prst="rect">
            <a:avLst/>
          </a:prstGeom>
          <a:noFill/>
        </p:spPr>
        <p:txBody>
          <a:bodyPr wrap="square" rtlCol="0">
            <a:spAutoFit/>
          </a:bodyPr>
          <a:lstStyle/>
          <a:p>
            <a:r>
              <a:rPr lang="en-US" dirty="0" smtClean="0"/>
              <a:t>Question 29: Which two of the following cities are in Canada’s cropland—Halifax, Vancouver, Regina, Edmonton?</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00124" y="381000"/>
            <a:ext cx="7394305" cy="6043612"/>
          </a:xfrm>
          <a:prstGeom prst="rect">
            <a:avLst/>
          </a:prstGeom>
          <a:noFill/>
          <a:ln w="9525">
            <a:noFill/>
            <a:miter lim="800000"/>
            <a:headEnd/>
            <a:tailEnd/>
          </a:ln>
        </p:spPr>
      </p:pic>
      <p:sp>
        <p:nvSpPr>
          <p:cNvPr id="3" name="TextBox 2"/>
          <p:cNvSpPr txBox="1"/>
          <p:nvPr/>
        </p:nvSpPr>
        <p:spPr>
          <a:xfrm>
            <a:off x="1143000" y="5867400"/>
            <a:ext cx="7696200" cy="923330"/>
          </a:xfrm>
          <a:prstGeom prst="rect">
            <a:avLst/>
          </a:prstGeom>
          <a:noFill/>
        </p:spPr>
        <p:txBody>
          <a:bodyPr wrap="square" rtlCol="0">
            <a:spAutoFit/>
          </a:bodyPr>
          <a:lstStyle/>
          <a:p>
            <a:r>
              <a:rPr lang="en-US" dirty="0" smtClean="0"/>
              <a:t>Question 30: Which of Canada’s provinces or territories is mostly covered by tundra (vast treeless, frozen plain)? (Hint: look at map #28 to find the names of Canada’s provinces and territories.)</a:t>
            </a:r>
            <a:endParaRPr lang="en-US" dirty="0"/>
          </a:p>
        </p:txBody>
      </p:sp>
      <p:sp>
        <p:nvSpPr>
          <p:cNvPr id="4" name="Right Arrow 3">
            <a:hlinkClick r:id="" action="ppaction://hlinkshowjump?jump=nextslide"/>
          </p:cNvPr>
          <p:cNvSpPr/>
          <p:nvPr/>
        </p:nvSpPr>
        <p:spPr>
          <a:xfrm>
            <a:off x="7696200" y="64008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
        <p:nvSpPr>
          <p:cNvPr id="5" name="Flowchart: Connector 4">
            <a:hlinkClick r:id="rId3" action="ppaction://hlinksldjump"/>
          </p:cNvPr>
          <p:cNvSpPr/>
          <p:nvPr/>
        </p:nvSpPr>
        <p:spPr>
          <a:xfrm>
            <a:off x="7772400" y="4724400"/>
            <a:ext cx="990600" cy="838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Link to Map #28</a:t>
            </a:r>
            <a:endParaRPr lang="en-US" sz="1400"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152400"/>
            <a:ext cx="7474614" cy="5681663"/>
          </a:xfrm>
          <a:prstGeom prst="rect">
            <a:avLst/>
          </a:prstGeom>
          <a:noFill/>
          <a:ln w="9525">
            <a:noFill/>
            <a:miter lim="800000"/>
            <a:headEnd/>
            <a:tailEnd/>
          </a:ln>
        </p:spPr>
      </p:pic>
      <p:sp>
        <p:nvSpPr>
          <p:cNvPr id="3" name="TextBox 2"/>
          <p:cNvSpPr txBox="1"/>
          <p:nvPr/>
        </p:nvSpPr>
        <p:spPr>
          <a:xfrm>
            <a:off x="1066800" y="5867400"/>
            <a:ext cx="6324600" cy="830997"/>
          </a:xfrm>
          <a:prstGeom prst="rect">
            <a:avLst/>
          </a:prstGeom>
          <a:noFill/>
        </p:spPr>
        <p:txBody>
          <a:bodyPr wrap="square" rtlCol="0">
            <a:spAutoFit/>
          </a:bodyPr>
          <a:lstStyle/>
          <a:p>
            <a:r>
              <a:rPr lang="en-US" sz="2400" dirty="0" smtClean="0"/>
              <a:t>Question 2: What measurement (feet? meters?)</a:t>
            </a:r>
          </a:p>
          <a:p>
            <a:r>
              <a:rPr lang="en-US" sz="2400" dirty="0" smtClean="0"/>
              <a:t>is shown in the legend?</a:t>
            </a:r>
            <a:endParaRPr lang="en-US" sz="2400" dirty="0"/>
          </a:p>
        </p:txBody>
      </p:sp>
      <p:sp>
        <p:nvSpPr>
          <p:cNvPr id="4" name="Right Arrow 3">
            <a:hlinkClick r:id="" action="ppaction://hlinkshowjump?jump=nextslide"/>
          </p:cNvPr>
          <p:cNvSpPr/>
          <p:nvPr/>
        </p:nvSpPr>
        <p:spPr>
          <a:xfrm>
            <a:off x="7696200" y="63246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extBox 1"/>
          <p:cNvSpPr txBox="1"/>
          <p:nvPr/>
        </p:nvSpPr>
        <p:spPr>
          <a:xfrm>
            <a:off x="1865514" y="1981200"/>
            <a:ext cx="5678286" cy="1446550"/>
          </a:xfrm>
          <a:prstGeom prst="rect">
            <a:avLst/>
          </a:prstGeom>
          <a:noFill/>
        </p:spPr>
        <p:txBody>
          <a:bodyPr wrap="none" rtlCol="0">
            <a:spAutoFit/>
          </a:bodyPr>
          <a:lstStyle/>
          <a:p>
            <a:r>
              <a:rPr lang="en-US" sz="8800" dirty="0" smtClean="0"/>
              <a:t>Battle Maps</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85800" y="1181100"/>
            <a:ext cx="2152650" cy="209550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3495675" y="1181100"/>
            <a:ext cx="2152650" cy="209550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6248400" y="1143000"/>
            <a:ext cx="2152650" cy="2057400"/>
          </a:xfrm>
          <a:prstGeom prst="rect">
            <a:avLst/>
          </a:prstGeom>
          <a:noFill/>
          <a:ln w="9525">
            <a:noFill/>
            <a:miter lim="800000"/>
            <a:headEnd/>
            <a:tailEnd/>
          </a:ln>
        </p:spPr>
      </p:pic>
      <p:sp>
        <p:nvSpPr>
          <p:cNvPr id="5" name="TextBox 4"/>
          <p:cNvSpPr txBox="1"/>
          <p:nvPr/>
        </p:nvSpPr>
        <p:spPr>
          <a:xfrm>
            <a:off x="1219200" y="849868"/>
            <a:ext cx="910827" cy="369332"/>
          </a:xfrm>
          <a:prstGeom prst="rect">
            <a:avLst/>
          </a:prstGeom>
          <a:noFill/>
        </p:spPr>
        <p:txBody>
          <a:bodyPr wrap="none" rtlCol="0">
            <a:spAutoFit/>
          </a:bodyPr>
          <a:lstStyle/>
          <a:p>
            <a:r>
              <a:rPr lang="en-US" dirty="0" smtClean="0"/>
              <a:t>Phase 1</a:t>
            </a:r>
            <a:endParaRPr lang="en-US" dirty="0"/>
          </a:p>
        </p:txBody>
      </p:sp>
      <p:sp>
        <p:nvSpPr>
          <p:cNvPr id="6" name="TextBox 5"/>
          <p:cNvSpPr txBox="1"/>
          <p:nvPr/>
        </p:nvSpPr>
        <p:spPr>
          <a:xfrm>
            <a:off x="4191000" y="849868"/>
            <a:ext cx="910827" cy="369332"/>
          </a:xfrm>
          <a:prstGeom prst="rect">
            <a:avLst/>
          </a:prstGeom>
          <a:noFill/>
        </p:spPr>
        <p:txBody>
          <a:bodyPr wrap="none" rtlCol="0">
            <a:spAutoFit/>
          </a:bodyPr>
          <a:lstStyle/>
          <a:p>
            <a:r>
              <a:rPr lang="en-US" dirty="0" smtClean="0"/>
              <a:t>Phase 2</a:t>
            </a:r>
            <a:endParaRPr lang="en-US" dirty="0"/>
          </a:p>
        </p:txBody>
      </p:sp>
      <p:sp>
        <p:nvSpPr>
          <p:cNvPr id="7" name="TextBox 6"/>
          <p:cNvSpPr txBox="1"/>
          <p:nvPr/>
        </p:nvSpPr>
        <p:spPr>
          <a:xfrm>
            <a:off x="6858000" y="849868"/>
            <a:ext cx="910827" cy="369332"/>
          </a:xfrm>
          <a:prstGeom prst="rect">
            <a:avLst/>
          </a:prstGeom>
          <a:noFill/>
        </p:spPr>
        <p:txBody>
          <a:bodyPr wrap="none" rtlCol="0">
            <a:spAutoFit/>
          </a:bodyPr>
          <a:lstStyle/>
          <a:p>
            <a:r>
              <a:rPr lang="en-US" dirty="0" smtClean="0"/>
              <a:t>Phase 3</a:t>
            </a:r>
            <a:endParaRPr lang="en-US" dirty="0"/>
          </a:p>
        </p:txBody>
      </p:sp>
      <p:sp>
        <p:nvSpPr>
          <p:cNvPr id="8" name="TextBox 7"/>
          <p:cNvSpPr txBox="1"/>
          <p:nvPr/>
        </p:nvSpPr>
        <p:spPr>
          <a:xfrm>
            <a:off x="1943230" y="381000"/>
            <a:ext cx="5219570" cy="369332"/>
          </a:xfrm>
          <a:prstGeom prst="rect">
            <a:avLst/>
          </a:prstGeom>
          <a:noFill/>
        </p:spPr>
        <p:txBody>
          <a:bodyPr wrap="none" rtlCol="0">
            <a:spAutoFit/>
          </a:bodyPr>
          <a:lstStyle/>
          <a:p>
            <a:r>
              <a:rPr lang="en-US" u="sng" dirty="0" smtClean="0"/>
              <a:t>Rome versus Carthage: The Battle of Cannae, 216 B.C.</a:t>
            </a:r>
            <a:endParaRPr lang="en-US" u="sng" dirty="0"/>
          </a:p>
        </p:txBody>
      </p:sp>
      <p:sp>
        <p:nvSpPr>
          <p:cNvPr id="9" name="TextBox 8"/>
          <p:cNvSpPr txBox="1"/>
          <p:nvPr/>
        </p:nvSpPr>
        <p:spPr>
          <a:xfrm>
            <a:off x="1371600" y="3810000"/>
            <a:ext cx="7315200" cy="2031325"/>
          </a:xfrm>
          <a:prstGeom prst="rect">
            <a:avLst/>
          </a:prstGeom>
          <a:noFill/>
        </p:spPr>
        <p:txBody>
          <a:bodyPr wrap="square" rtlCol="0">
            <a:spAutoFit/>
          </a:bodyPr>
          <a:lstStyle/>
          <a:p>
            <a:r>
              <a:rPr lang="en-US" dirty="0" smtClean="0"/>
              <a:t>Rome was the greatest empire in the ancient world. Its major enemy was empire of Carthage, whose chief city was in North Africa. The greatest battle between the two enemies was fought at Cannae in Italy in 216 B.C. See if you can follow the battle maps. </a:t>
            </a:r>
          </a:p>
          <a:p>
            <a:endParaRPr lang="en-US" dirty="0" smtClean="0"/>
          </a:p>
          <a:p>
            <a:r>
              <a:rPr lang="en-US" dirty="0" smtClean="0"/>
              <a:t>Question 31: True or False—At the beginning of the battle (phase 1), Rome had 50,000 troops and Carthage 80,000. </a:t>
            </a:r>
            <a:endParaRPr lang="en-US" dirty="0"/>
          </a:p>
        </p:txBody>
      </p:sp>
      <p:sp>
        <p:nvSpPr>
          <p:cNvPr id="10" name="Right Arrow 9">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85800" y="1181100"/>
            <a:ext cx="2152650" cy="209550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3495675" y="1181100"/>
            <a:ext cx="2152650" cy="209550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6248400" y="1143000"/>
            <a:ext cx="2152650" cy="2057400"/>
          </a:xfrm>
          <a:prstGeom prst="rect">
            <a:avLst/>
          </a:prstGeom>
          <a:noFill/>
          <a:ln w="9525">
            <a:noFill/>
            <a:miter lim="800000"/>
            <a:headEnd/>
            <a:tailEnd/>
          </a:ln>
        </p:spPr>
      </p:pic>
      <p:sp>
        <p:nvSpPr>
          <p:cNvPr id="5" name="TextBox 4"/>
          <p:cNvSpPr txBox="1"/>
          <p:nvPr/>
        </p:nvSpPr>
        <p:spPr>
          <a:xfrm>
            <a:off x="1219200" y="849868"/>
            <a:ext cx="910827" cy="369332"/>
          </a:xfrm>
          <a:prstGeom prst="rect">
            <a:avLst/>
          </a:prstGeom>
          <a:noFill/>
        </p:spPr>
        <p:txBody>
          <a:bodyPr wrap="none" rtlCol="0">
            <a:spAutoFit/>
          </a:bodyPr>
          <a:lstStyle/>
          <a:p>
            <a:r>
              <a:rPr lang="en-US" dirty="0" smtClean="0"/>
              <a:t>Phase 1</a:t>
            </a:r>
            <a:endParaRPr lang="en-US" dirty="0"/>
          </a:p>
        </p:txBody>
      </p:sp>
      <p:sp>
        <p:nvSpPr>
          <p:cNvPr id="6" name="TextBox 5"/>
          <p:cNvSpPr txBox="1"/>
          <p:nvPr/>
        </p:nvSpPr>
        <p:spPr>
          <a:xfrm>
            <a:off x="4191000" y="849868"/>
            <a:ext cx="910827" cy="369332"/>
          </a:xfrm>
          <a:prstGeom prst="rect">
            <a:avLst/>
          </a:prstGeom>
          <a:noFill/>
        </p:spPr>
        <p:txBody>
          <a:bodyPr wrap="none" rtlCol="0">
            <a:spAutoFit/>
          </a:bodyPr>
          <a:lstStyle/>
          <a:p>
            <a:r>
              <a:rPr lang="en-US" dirty="0" smtClean="0"/>
              <a:t>Phase 2</a:t>
            </a:r>
            <a:endParaRPr lang="en-US" dirty="0"/>
          </a:p>
        </p:txBody>
      </p:sp>
      <p:sp>
        <p:nvSpPr>
          <p:cNvPr id="7" name="TextBox 6"/>
          <p:cNvSpPr txBox="1"/>
          <p:nvPr/>
        </p:nvSpPr>
        <p:spPr>
          <a:xfrm>
            <a:off x="6858000" y="849868"/>
            <a:ext cx="910827" cy="369332"/>
          </a:xfrm>
          <a:prstGeom prst="rect">
            <a:avLst/>
          </a:prstGeom>
          <a:noFill/>
        </p:spPr>
        <p:txBody>
          <a:bodyPr wrap="none" rtlCol="0">
            <a:spAutoFit/>
          </a:bodyPr>
          <a:lstStyle/>
          <a:p>
            <a:r>
              <a:rPr lang="en-US" dirty="0" smtClean="0"/>
              <a:t>Phase 3</a:t>
            </a:r>
            <a:endParaRPr lang="en-US" dirty="0"/>
          </a:p>
        </p:txBody>
      </p:sp>
      <p:sp>
        <p:nvSpPr>
          <p:cNvPr id="8" name="TextBox 7"/>
          <p:cNvSpPr txBox="1"/>
          <p:nvPr/>
        </p:nvSpPr>
        <p:spPr>
          <a:xfrm>
            <a:off x="1943230" y="381000"/>
            <a:ext cx="5219570" cy="369332"/>
          </a:xfrm>
          <a:prstGeom prst="rect">
            <a:avLst/>
          </a:prstGeom>
          <a:noFill/>
        </p:spPr>
        <p:txBody>
          <a:bodyPr wrap="none" rtlCol="0">
            <a:spAutoFit/>
          </a:bodyPr>
          <a:lstStyle/>
          <a:p>
            <a:r>
              <a:rPr lang="en-US" u="sng" dirty="0" smtClean="0"/>
              <a:t>Rome versus Carthage: The Battle of Cannae, 216 B.C.</a:t>
            </a:r>
            <a:endParaRPr lang="en-US" u="sng" dirty="0"/>
          </a:p>
        </p:txBody>
      </p:sp>
      <p:sp>
        <p:nvSpPr>
          <p:cNvPr id="9" name="TextBox 8"/>
          <p:cNvSpPr txBox="1"/>
          <p:nvPr/>
        </p:nvSpPr>
        <p:spPr>
          <a:xfrm>
            <a:off x="1143000" y="3810000"/>
            <a:ext cx="7315200" cy="1200329"/>
          </a:xfrm>
          <a:prstGeom prst="rect">
            <a:avLst/>
          </a:prstGeom>
          <a:noFill/>
        </p:spPr>
        <p:txBody>
          <a:bodyPr wrap="square" rtlCol="0">
            <a:spAutoFit/>
          </a:bodyPr>
          <a:lstStyle/>
          <a:p>
            <a:endParaRPr lang="en-US" dirty="0" smtClean="0"/>
          </a:p>
          <a:p>
            <a:r>
              <a:rPr lang="en-US" dirty="0" smtClean="0"/>
              <a:t>Question 32: True or False—During phase 2 of the battle, the Carthaginian cavalry attacked the Roman cavalry while the Carthaginian infantry retreated ( moved back). </a:t>
            </a:r>
            <a:endParaRPr lang="en-US" dirty="0"/>
          </a:p>
        </p:txBody>
      </p:sp>
      <p:sp>
        <p:nvSpPr>
          <p:cNvPr id="10" name="Right Arrow 9">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685800" y="1181100"/>
            <a:ext cx="2152650" cy="209550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3495675" y="1181100"/>
            <a:ext cx="2152650" cy="209550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6248400" y="1143000"/>
            <a:ext cx="2152650" cy="2057400"/>
          </a:xfrm>
          <a:prstGeom prst="rect">
            <a:avLst/>
          </a:prstGeom>
          <a:noFill/>
          <a:ln w="9525">
            <a:noFill/>
            <a:miter lim="800000"/>
            <a:headEnd/>
            <a:tailEnd/>
          </a:ln>
        </p:spPr>
      </p:pic>
      <p:sp>
        <p:nvSpPr>
          <p:cNvPr id="5" name="TextBox 4"/>
          <p:cNvSpPr txBox="1"/>
          <p:nvPr/>
        </p:nvSpPr>
        <p:spPr>
          <a:xfrm>
            <a:off x="1219200" y="849868"/>
            <a:ext cx="910827" cy="369332"/>
          </a:xfrm>
          <a:prstGeom prst="rect">
            <a:avLst/>
          </a:prstGeom>
          <a:noFill/>
        </p:spPr>
        <p:txBody>
          <a:bodyPr wrap="none" rtlCol="0">
            <a:spAutoFit/>
          </a:bodyPr>
          <a:lstStyle/>
          <a:p>
            <a:r>
              <a:rPr lang="en-US" dirty="0" smtClean="0"/>
              <a:t>Phase 1</a:t>
            </a:r>
            <a:endParaRPr lang="en-US" dirty="0"/>
          </a:p>
        </p:txBody>
      </p:sp>
      <p:sp>
        <p:nvSpPr>
          <p:cNvPr id="6" name="TextBox 5"/>
          <p:cNvSpPr txBox="1"/>
          <p:nvPr/>
        </p:nvSpPr>
        <p:spPr>
          <a:xfrm>
            <a:off x="4191000" y="849868"/>
            <a:ext cx="910827" cy="369332"/>
          </a:xfrm>
          <a:prstGeom prst="rect">
            <a:avLst/>
          </a:prstGeom>
          <a:noFill/>
        </p:spPr>
        <p:txBody>
          <a:bodyPr wrap="none" rtlCol="0">
            <a:spAutoFit/>
          </a:bodyPr>
          <a:lstStyle/>
          <a:p>
            <a:r>
              <a:rPr lang="en-US" dirty="0" smtClean="0"/>
              <a:t>Phase 2</a:t>
            </a:r>
            <a:endParaRPr lang="en-US" dirty="0"/>
          </a:p>
        </p:txBody>
      </p:sp>
      <p:sp>
        <p:nvSpPr>
          <p:cNvPr id="7" name="TextBox 6"/>
          <p:cNvSpPr txBox="1"/>
          <p:nvPr/>
        </p:nvSpPr>
        <p:spPr>
          <a:xfrm>
            <a:off x="6858000" y="849868"/>
            <a:ext cx="910827" cy="369332"/>
          </a:xfrm>
          <a:prstGeom prst="rect">
            <a:avLst/>
          </a:prstGeom>
          <a:noFill/>
        </p:spPr>
        <p:txBody>
          <a:bodyPr wrap="none" rtlCol="0">
            <a:spAutoFit/>
          </a:bodyPr>
          <a:lstStyle/>
          <a:p>
            <a:r>
              <a:rPr lang="en-US" dirty="0" smtClean="0"/>
              <a:t>Phase 3</a:t>
            </a:r>
            <a:endParaRPr lang="en-US" dirty="0"/>
          </a:p>
        </p:txBody>
      </p:sp>
      <p:sp>
        <p:nvSpPr>
          <p:cNvPr id="8" name="TextBox 7"/>
          <p:cNvSpPr txBox="1"/>
          <p:nvPr/>
        </p:nvSpPr>
        <p:spPr>
          <a:xfrm>
            <a:off x="1943230" y="381000"/>
            <a:ext cx="5219570" cy="369332"/>
          </a:xfrm>
          <a:prstGeom prst="rect">
            <a:avLst/>
          </a:prstGeom>
          <a:noFill/>
        </p:spPr>
        <p:txBody>
          <a:bodyPr wrap="none" rtlCol="0">
            <a:spAutoFit/>
          </a:bodyPr>
          <a:lstStyle/>
          <a:p>
            <a:r>
              <a:rPr lang="en-US" u="sng" dirty="0" smtClean="0"/>
              <a:t>Rome versus Carthage: The Battle of Cannae, 216 B.C.</a:t>
            </a:r>
            <a:endParaRPr lang="en-US" u="sng" dirty="0"/>
          </a:p>
        </p:txBody>
      </p:sp>
      <p:sp>
        <p:nvSpPr>
          <p:cNvPr id="9" name="TextBox 8"/>
          <p:cNvSpPr txBox="1"/>
          <p:nvPr/>
        </p:nvSpPr>
        <p:spPr>
          <a:xfrm>
            <a:off x="1371600" y="3810000"/>
            <a:ext cx="7315200" cy="923330"/>
          </a:xfrm>
          <a:prstGeom prst="rect">
            <a:avLst/>
          </a:prstGeom>
          <a:noFill/>
        </p:spPr>
        <p:txBody>
          <a:bodyPr wrap="square" rtlCol="0">
            <a:spAutoFit/>
          </a:bodyPr>
          <a:lstStyle/>
          <a:p>
            <a:endParaRPr lang="en-US" dirty="0" smtClean="0"/>
          </a:p>
          <a:p>
            <a:r>
              <a:rPr lang="en-US" dirty="0" smtClean="0"/>
              <a:t>Question 33: True or False—By the end of the battle  (phase 3), the Roman infantry and cavalry had surrounded the Carthaginian forces.</a:t>
            </a:r>
            <a:endParaRPr lang="en-US" dirty="0"/>
          </a:p>
        </p:txBody>
      </p:sp>
      <p:sp>
        <p:nvSpPr>
          <p:cNvPr id="10" name="Right Arrow 9">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914400" y="533400"/>
            <a:ext cx="7446236" cy="5241758"/>
          </a:xfrm>
          <a:prstGeom prst="rect">
            <a:avLst/>
          </a:prstGeom>
          <a:noFill/>
          <a:ln w="9525">
            <a:noFill/>
            <a:miter lim="800000"/>
            <a:headEnd/>
            <a:tailEnd/>
          </a:ln>
        </p:spPr>
      </p:pic>
      <p:sp>
        <p:nvSpPr>
          <p:cNvPr id="3" name="TextBox 2"/>
          <p:cNvSpPr txBox="1"/>
          <p:nvPr/>
        </p:nvSpPr>
        <p:spPr>
          <a:xfrm>
            <a:off x="2167332" y="152400"/>
            <a:ext cx="4614468" cy="369332"/>
          </a:xfrm>
          <a:prstGeom prst="rect">
            <a:avLst/>
          </a:prstGeom>
          <a:noFill/>
        </p:spPr>
        <p:txBody>
          <a:bodyPr wrap="none" rtlCol="0">
            <a:spAutoFit/>
          </a:bodyPr>
          <a:lstStyle/>
          <a:p>
            <a:r>
              <a:rPr lang="en-US" dirty="0" smtClean="0"/>
              <a:t>Battle of Yorktown, 1781,  American Revolution</a:t>
            </a:r>
            <a:endParaRPr lang="en-US" dirty="0"/>
          </a:p>
        </p:txBody>
      </p:sp>
      <p:sp>
        <p:nvSpPr>
          <p:cNvPr id="4" name="TextBox 3"/>
          <p:cNvSpPr txBox="1"/>
          <p:nvPr/>
        </p:nvSpPr>
        <p:spPr>
          <a:xfrm>
            <a:off x="1447801" y="5943600"/>
            <a:ext cx="7315200" cy="646331"/>
          </a:xfrm>
          <a:prstGeom prst="rect">
            <a:avLst/>
          </a:prstGeom>
          <a:noFill/>
        </p:spPr>
        <p:txBody>
          <a:bodyPr wrap="square" rtlCol="0">
            <a:spAutoFit/>
          </a:bodyPr>
          <a:lstStyle/>
          <a:p>
            <a:r>
              <a:rPr lang="en-US" dirty="0" smtClean="0"/>
              <a:t>Question 34: True or False—The map shows that French forces were surrounded by the combined American and British armies.</a:t>
            </a:r>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914400" y="533400"/>
            <a:ext cx="7446236" cy="5241758"/>
          </a:xfrm>
          <a:prstGeom prst="rect">
            <a:avLst/>
          </a:prstGeom>
          <a:noFill/>
          <a:ln w="9525">
            <a:noFill/>
            <a:miter lim="800000"/>
            <a:headEnd/>
            <a:tailEnd/>
          </a:ln>
        </p:spPr>
      </p:pic>
      <p:sp>
        <p:nvSpPr>
          <p:cNvPr id="3" name="TextBox 2"/>
          <p:cNvSpPr txBox="1"/>
          <p:nvPr/>
        </p:nvSpPr>
        <p:spPr>
          <a:xfrm>
            <a:off x="2167332" y="152400"/>
            <a:ext cx="4614468" cy="369332"/>
          </a:xfrm>
          <a:prstGeom prst="rect">
            <a:avLst/>
          </a:prstGeom>
          <a:noFill/>
        </p:spPr>
        <p:txBody>
          <a:bodyPr wrap="none" rtlCol="0">
            <a:spAutoFit/>
          </a:bodyPr>
          <a:lstStyle/>
          <a:p>
            <a:r>
              <a:rPr lang="en-US" dirty="0" smtClean="0"/>
              <a:t>Battle of Yorktown, 1781,  American Revolution</a:t>
            </a:r>
            <a:endParaRPr lang="en-US" dirty="0"/>
          </a:p>
        </p:txBody>
      </p:sp>
      <p:sp>
        <p:nvSpPr>
          <p:cNvPr id="4" name="TextBox 3"/>
          <p:cNvSpPr txBox="1"/>
          <p:nvPr/>
        </p:nvSpPr>
        <p:spPr>
          <a:xfrm>
            <a:off x="838200" y="5867400"/>
            <a:ext cx="7315200" cy="923330"/>
          </a:xfrm>
          <a:prstGeom prst="rect">
            <a:avLst/>
          </a:prstGeom>
          <a:noFill/>
        </p:spPr>
        <p:txBody>
          <a:bodyPr wrap="square" rtlCol="0">
            <a:spAutoFit/>
          </a:bodyPr>
          <a:lstStyle/>
          <a:p>
            <a:r>
              <a:rPr lang="en-US" dirty="0" smtClean="0"/>
              <a:t>Question 35: True or False—It can be concluded from analyzing this map, that the aid of the French army and help of the French fleet proved decisive in Washington’s victory over British General Cornwallis at this battle.</a:t>
            </a:r>
            <a:endParaRPr lang="en-US" dirty="0"/>
          </a:p>
        </p:txBody>
      </p:sp>
      <p:sp>
        <p:nvSpPr>
          <p:cNvPr id="5" name="Right Arrow 4">
            <a:hlinkClick r:id="" action="ppaction://hlinkshowjump?jump=nextslide"/>
          </p:cNvPr>
          <p:cNvSpPr/>
          <p:nvPr/>
        </p:nvSpPr>
        <p:spPr>
          <a:xfrm>
            <a:off x="7772400" y="64008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60093"/>
        </a:solidFill>
        <a:effectLst/>
      </p:bgPr>
    </p:bg>
    <p:spTree>
      <p:nvGrpSpPr>
        <p:cNvPr id="1" name=""/>
        <p:cNvGrpSpPr/>
        <p:nvPr/>
      </p:nvGrpSpPr>
      <p:grpSpPr>
        <a:xfrm>
          <a:off x="0" y="0"/>
          <a:ext cx="0" cy="0"/>
          <a:chOff x="0" y="0"/>
          <a:chExt cx="0" cy="0"/>
        </a:xfrm>
      </p:grpSpPr>
      <p:sp>
        <p:nvSpPr>
          <p:cNvPr id="2" name="TextBox 1"/>
          <p:cNvSpPr txBox="1"/>
          <p:nvPr/>
        </p:nvSpPr>
        <p:spPr>
          <a:xfrm>
            <a:off x="762000" y="1676400"/>
            <a:ext cx="7832850" cy="2800767"/>
          </a:xfrm>
          <a:prstGeom prst="rect">
            <a:avLst/>
          </a:prstGeom>
          <a:noFill/>
        </p:spPr>
        <p:txBody>
          <a:bodyPr wrap="none" rtlCol="0">
            <a:spAutoFit/>
          </a:bodyPr>
          <a:lstStyle/>
          <a:p>
            <a:pPr algn="ctr"/>
            <a:r>
              <a:rPr lang="en-US" sz="8800" dirty="0" smtClean="0"/>
              <a:t>Graduated Circle</a:t>
            </a:r>
          </a:p>
          <a:p>
            <a:pPr algn="ctr"/>
            <a:r>
              <a:rPr lang="en-US" sz="8800" dirty="0" smtClean="0"/>
              <a:t>Maps</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00025" y="357188"/>
            <a:ext cx="8743950" cy="6143625"/>
          </a:xfrm>
          <a:prstGeom prst="rect">
            <a:avLst/>
          </a:prstGeom>
          <a:noFill/>
          <a:ln w="9525">
            <a:noFill/>
            <a:miter lim="800000"/>
            <a:headEnd/>
            <a:tailEnd/>
          </a:ln>
        </p:spPr>
      </p:pic>
      <p:sp>
        <p:nvSpPr>
          <p:cNvPr id="3" name="TextBox 2"/>
          <p:cNvSpPr txBox="1"/>
          <p:nvPr/>
        </p:nvSpPr>
        <p:spPr>
          <a:xfrm>
            <a:off x="1066800" y="4800600"/>
            <a:ext cx="918521" cy="369332"/>
          </a:xfrm>
          <a:prstGeom prst="rect">
            <a:avLst/>
          </a:prstGeom>
          <a:noFill/>
        </p:spPr>
        <p:txBody>
          <a:bodyPr wrap="none" rtlCol="0">
            <a:spAutoFit/>
          </a:bodyPr>
          <a:lstStyle/>
          <a:p>
            <a:r>
              <a:rPr lang="en-US" dirty="0" smtClean="0">
                <a:solidFill>
                  <a:schemeClr val="bg1"/>
                </a:solidFill>
              </a:rPr>
              <a:t>Chicago</a:t>
            </a:r>
            <a:endParaRPr lang="en-US" dirty="0">
              <a:solidFill>
                <a:schemeClr val="bg1"/>
              </a:solidFill>
            </a:endParaRPr>
          </a:p>
        </p:txBody>
      </p:sp>
      <p:sp>
        <p:nvSpPr>
          <p:cNvPr id="4" name="TextBox 3"/>
          <p:cNvSpPr txBox="1"/>
          <p:nvPr/>
        </p:nvSpPr>
        <p:spPr>
          <a:xfrm>
            <a:off x="4648200" y="3886200"/>
            <a:ext cx="846578" cy="369332"/>
          </a:xfrm>
          <a:prstGeom prst="rect">
            <a:avLst/>
          </a:prstGeom>
          <a:noFill/>
        </p:spPr>
        <p:txBody>
          <a:bodyPr wrap="none" rtlCol="0">
            <a:spAutoFit/>
          </a:bodyPr>
          <a:lstStyle/>
          <a:p>
            <a:r>
              <a:rPr lang="en-US" dirty="0" smtClean="0">
                <a:solidFill>
                  <a:schemeClr val="bg1"/>
                </a:solidFill>
              </a:rPr>
              <a:t>Detroit</a:t>
            </a:r>
            <a:endParaRPr lang="en-US" dirty="0">
              <a:solidFill>
                <a:schemeClr val="bg1"/>
              </a:solidFill>
            </a:endParaRPr>
          </a:p>
        </p:txBody>
      </p:sp>
      <p:sp>
        <p:nvSpPr>
          <p:cNvPr id="5" name="TextBox 4"/>
          <p:cNvSpPr txBox="1"/>
          <p:nvPr/>
        </p:nvSpPr>
        <p:spPr>
          <a:xfrm>
            <a:off x="381000" y="3429000"/>
            <a:ext cx="1215013" cy="369332"/>
          </a:xfrm>
          <a:prstGeom prst="rect">
            <a:avLst/>
          </a:prstGeom>
          <a:noFill/>
        </p:spPr>
        <p:txBody>
          <a:bodyPr wrap="none" rtlCol="0">
            <a:spAutoFit/>
          </a:bodyPr>
          <a:lstStyle/>
          <a:p>
            <a:r>
              <a:rPr lang="en-US" dirty="0" err="1" smtClean="0">
                <a:solidFill>
                  <a:schemeClr val="bg1"/>
                </a:solidFill>
              </a:rPr>
              <a:t>MIlwaukee</a:t>
            </a:r>
            <a:endParaRPr lang="en-US" dirty="0">
              <a:solidFill>
                <a:schemeClr val="bg1"/>
              </a:solidFill>
            </a:endParaRPr>
          </a:p>
        </p:txBody>
      </p:sp>
      <p:sp>
        <p:nvSpPr>
          <p:cNvPr id="6" name="TextBox 5"/>
          <p:cNvSpPr txBox="1"/>
          <p:nvPr/>
        </p:nvSpPr>
        <p:spPr>
          <a:xfrm>
            <a:off x="0" y="6019800"/>
            <a:ext cx="8763000" cy="369332"/>
          </a:xfrm>
          <a:prstGeom prst="rect">
            <a:avLst/>
          </a:prstGeom>
          <a:solidFill>
            <a:schemeClr val="bg1"/>
          </a:solidFill>
        </p:spPr>
        <p:txBody>
          <a:bodyPr wrap="square" rtlCol="0">
            <a:spAutoFit/>
          </a:bodyPr>
          <a:lstStyle/>
          <a:p>
            <a:r>
              <a:rPr lang="en-US" dirty="0" smtClean="0"/>
              <a:t>                     Question 36: Which city has about 7,500,000 in its urban area?</a:t>
            </a:r>
            <a:endParaRPr lang="en-US" dirty="0"/>
          </a:p>
        </p:txBody>
      </p:sp>
      <p:sp>
        <p:nvSpPr>
          <p:cNvPr id="7" name="Right Arrow 6">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00025" y="357188"/>
            <a:ext cx="8743950" cy="6143625"/>
          </a:xfrm>
          <a:prstGeom prst="rect">
            <a:avLst/>
          </a:prstGeom>
          <a:noFill/>
          <a:ln w="9525">
            <a:noFill/>
            <a:miter lim="800000"/>
            <a:headEnd/>
            <a:tailEnd/>
          </a:ln>
        </p:spPr>
      </p:pic>
      <p:sp>
        <p:nvSpPr>
          <p:cNvPr id="3" name="TextBox 2"/>
          <p:cNvSpPr txBox="1"/>
          <p:nvPr/>
        </p:nvSpPr>
        <p:spPr>
          <a:xfrm>
            <a:off x="1066800" y="4800600"/>
            <a:ext cx="918521" cy="369332"/>
          </a:xfrm>
          <a:prstGeom prst="rect">
            <a:avLst/>
          </a:prstGeom>
          <a:noFill/>
        </p:spPr>
        <p:txBody>
          <a:bodyPr wrap="none" rtlCol="0">
            <a:spAutoFit/>
          </a:bodyPr>
          <a:lstStyle/>
          <a:p>
            <a:r>
              <a:rPr lang="en-US" dirty="0" smtClean="0">
                <a:solidFill>
                  <a:schemeClr val="bg1"/>
                </a:solidFill>
              </a:rPr>
              <a:t>Chicago</a:t>
            </a:r>
            <a:endParaRPr lang="en-US" dirty="0">
              <a:solidFill>
                <a:schemeClr val="bg1"/>
              </a:solidFill>
            </a:endParaRPr>
          </a:p>
        </p:txBody>
      </p:sp>
      <p:sp>
        <p:nvSpPr>
          <p:cNvPr id="4" name="TextBox 3"/>
          <p:cNvSpPr txBox="1"/>
          <p:nvPr/>
        </p:nvSpPr>
        <p:spPr>
          <a:xfrm>
            <a:off x="4648200" y="3886200"/>
            <a:ext cx="846578" cy="369332"/>
          </a:xfrm>
          <a:prstGeom prst="rect">
            <a:avLst/>
          </a:prstGeom>
          <a:noFill/>
        </p:spPr>
        <p:txBody>
          <a:bodyPr wrap="none" rtlCol="0">
            <a:spAutoFit/>
          </a:bodyPr>
          <a:lstStyle/>
          <a:p>
            <a:r>
              <a:rPr lang="en-US" dirty="0" smtClean="0">
                <a:solidFill>
                  <a:schemeClr val="bg1"/>
                </a:solidFill>
              </a:rPr>
              <a:t>Detroit</a:t>
            </a:r>
            <a:endParaRPr lang="en-US" dirty="0">
              <a:solidFill>
                <a:schemeClr val="bg1"/>
              </a:solidFill>
            </a:endParaRPr>
          </a:p>
        </p:txBody>
      </p:sp>
      <p:sp>
        <p:nvSpPr>
          <p:cNvPr id="5" name="TextBox 4"/>
          <p:cNvSpPr txBox="1"/>
          <p:nvPr/>
        </p:nvSpPr>
        <p:spPr>
          <a:xfrm>
            <a:off x="381000" y="3429000"/>
            <a:ext cx="1215013" cy="369332"/>
          </a:xfrm>
          <a:prstGeom prst="rect">
            <a:avLst/>
          </a:prstGeom>
          <a:noFill/>
        </p:spPr>
        <p:txBody>
          <a:bodyPr wrap="none" rtlCol="0">
            <a:spAutoFit/>
          </a:bodyPr>
          <a:lstStyle/>
          <a:p>
            <a:r>
              <a:rPr lang="en-US" dirty="0" err="1" smtClean="0">
                <a:solidFill>
                  <a:schemeClr val="bg1"/>
                </a:solidFill>
              </a:rPr>
              <a:t>MIlwaukee</a:t>
            </a:r>
            <a:endParaRPr lang="en-US" dirty="0">
              <a:solidFill>
                <a:schemeClr val="bg1"/>
              </a:solidFill>
            </a:endParaRPr>
          </a:p>
        </p:txBody>
      </p:sp>
      <p:sp>
        <p:nvSpPr>
          <p:cNvPr id="6" name="TextBox 5"/>
          <p:cNvSpPr txBox="1"/>
          <p:nvPr/>
        </p:nvSpPr>
        <p:spPr>
          <a:xfrm>
            <a:off x="0" y="6019800"/>
            <a:ext cx="8763000" cy="369332"/>
          </a:xfrm>
          <a:prstGeom prst="rect">
            <a:avLst/>
          </a:prstGeom>
          <a:solidFill>
            <a:schemeClr val="bg1"/>
          </a:solidFill>
        </p:spPr>
        <p:txBody>
          <a:bodyPr wrap="square" rtlCol="0">
            <a:spAutoFit/>
          </a:bodyPr>
          <a:lstStyle/>
          <a:p>
            <a:r>
              <a:rPr lang="en-US" dirty="0" smtClean="0"/>
              <a:t>                     Question 37. About how many people does Detroit have in its urban area?</a:t>
            </a:r>
            <a:endParaRPr lang="en-US" dirty="0"/>
          </a:p>
        </p:txBody>
      </p:sp>
      <p:sp>
        <p:nvSpPr>
          <p:cNvPr id="7" name="Right Arrow 6">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609600"/>
            <a:ext cx="7620000" cy="5273099"/>
          </a:xfrm>
          <a:prstGeom prst="rect">
            <a:avLst/>
          </a:prstGeom>
          <a:noFill/>
          <a:ln w="9525">
            <a:noFill/>
            <a:miter lim="800000"/>
            <a:headEnd/>
            <a:tailEnd/>
          </a:ln>
        </p:spPr>
      </p:pic>
      <p:sp>
        <p:nvSpPr>
          <p:cNvPr id="4" name="TextBox 3"/>
          <p:cNvSpPr txBox="1"/>
          <p:nvPr/>
        </p:nvSpPr>
        <p:spPr>
          <a:xfrm>
            <a:off x="2970335" y="5133201"/>
            <a:ext cx="611065" cy="276999"/>
          </a:xfrm>
          <a:prstGeom prst="rect">
            <a:avLst/>
          </a:prstGeom>
          <a:noFill/>
        </p:spPr>
        <p:txBody>
          <a:bodyPr wrap="none" rtlCol="0">
            <a:spAutoFit/>
          </a:bodyPr>
          <a:lstStyle/>
          <a:p>
            <a:r>
              <a:rPr lang="en-US" sz="1200" dirty="0" smtClean="0"/>
              <a:t>million</a:t>
            </a:r>
            <a:endParaRPr lang="en-US" sz="1200" dirty="0"/>
          </a:p>
        </p:txBody>
      </p:sp>
      <p:sp>
        <p:nvSpPr>
          <p:cNvPr id="9" name="TextBox 8"/>
          <p:cNvSpPr txBox="1"/>
          <p:nvPr/>
        </p:nvSpPr>
        <p:spPr>
          <a:xfrm>
            <a:off x="3048000" y="4724400"/>
            <a:ext cx="611065" cy="276999"/>
          </a:xfrm>
          <a:prstGeom prst="rect">
            <a:avLst/>
          </a:prstGeom>
          <a:noFill/>
        </p:spPr>
        <p:txBody>
          <a:bodyPr wrap="none" rtlCol="0">
            <a:spAutoFit/>
          </a:bodyPr>
          <a:lstStyle/>
          <a:p>
            <a:r>
              <a:rPr lang="en-US" sz="1200" dirty="0" smtClean="0"/>
              <a:t>million</a:t>
            </a:r>
            <a:endParaRPr lang="en-US" sz="1200" dirty="0"/>
          </a:p>
        </p:txBody>
      </p:sp>
      <p:sp>
        <p:nvSpPr>
          <p:cNvPr id="10" name="TextBox 9"/>
          <p:cNvSpPr txBox="1"/>
          <p:nvPr/>
        </p:nvSpPr>
        <p:spPr>
          <a:xfrm>
            <a:off x="3200400" y="5562600"/>
            <a:ext cx="5715000" cy="646331"/>
          </a:xfrm>
          <a:prstGeom prst="rect">
            <a:avLst/>
          </a:prstGeom>
          <a:noFill/>
        </p:spPr>
        <p:txBody>
          <a:bodyPr wrap="square" rtlCol="0">
            <a:spAutoFit/>
          </a:bodyPr>
          <a:lstStyle/>
          <a:p>
            <a:r>
              <a:rPr lang="en-US" dirty="0" smtClean="0"/>
              <a:t>Question 38: Which state capital has the largest population?</a:t>
            </a:r>
            <a:endParaRPr lang="en-US" dirty="0"/>
          </a:p>
        </p:txBody>
      </p:sp>
      <p:sp>
        <p:nvSpPr>
          <p:cNvPr id="6" name="Right Arrow 5">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152400"/>
            <a:ext cx="7474614" cy="5681663"/>
          </a:xfrm>
          <a:prstGeom prst="rect">
            <a:avLst/>
          </a:prstGeom>
          <a:noFill/>
          <a:ln w="9525">
            <a:noFill/>
            <a:miter lim="800000"/>
            <a:headEnd/>
            <a:tailEnd/>
          </a:ln>
        </p:spPr>
      </p:pic>
      <p:sp>
        <p:nvSpPr>
          <p:cNvPr id="3" name="TextBox 2"/>
          <p:cNvSpPr txBox="1"/>
          <p:nvPr/>
        </p:nvSpPr>
        <p:spPr>
          <a:xfrm>
            <a:off x="762000" y="5867400"/>
            <a:ext cx="5575309" cy="830997"/>
          </a:xfrm>
          <a:prstGeom prst="rect">
            <a:avLst/>
          </a:prstGeom>
          <a:noFill/>
        </p:spPr>
        <p:txBody>
          <a:bodyPr wrap="none" rtlCol="0">
            <a:spAutoFit/>
          </a:bodyPr>
          <a:lstStyle/>
          <a:p>
            <a:r>
              <a:rPr lang="en-US" sz="2400" dirty="0" smtClean="0"/>
              <a:t>Question 3. Which part of Texas is wetter—</a:t>
            </a:r>
          </a:p>
          <a:p>
            <a:r>
              <a:rPr lang="en-US" sz="2400" dirty="0" smtClean="0"/>
              <a:t>the east or the west?</a:t>
            </a:r>
            <a:endParaRPr lang="en-US" sz="2400" dirty="0"/>
          </a:p>
        </p:txBody>
      </p:sp>
      <p:sp>
        <p:nvSpPr>
          <p:cNvPr id="4" name="Right Arrow 3">
            <a:hlinkClick r:id="" action="ppaction://hlinkshowjump?jump=nextslide"/>
          </p:cNvPr>
          <p:cNvSpPr/>
          <p:nvPr/>
        </p:nvSpPr>
        <p:spPr>
          <a:xfrm>
            <a:off x="7696200" y="60960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609600"/>
            <a:ext cx="7620000" cy="5273099"/>
          </a:xfrm>
          <a:prstGeom prst="rect">
            <a:avLst/>
          </a:prstGeom>
          <a:noFill/>
          <a:ln w="9525">
            <a:noFill/>
            <a:miter lim="800000"/>
            <a:headEnd/>
            <a:tailEnd/>
          </a:ln>
        </p:spPr>
      </p:pic>
      <p:sp>
        <p:nvSpPr>
          <p:cNvPr id="4" name="TextBox 3"/>
          <p:cNvSpPr txBox="1"/>
          <p:nvPr/>
        </p:nvSpPr>
        <p:spPr>
          <a:xfrm>
            <a:off x="2970335" y="5133201"/>
            <a:ext cx="611065" cy="276999"/>
          </a:xfrm>
          <a:prstGeom prst="rect">
            <a:avLst/>
          </a:prstGeom>
          <a:noFill/>
        </p:spPr>
        <p:txBody>
          <a:bodyPr wrap="none" rtlCol="0">
            <a:spAutoFit/>
          </a:bodyPr>
          <a:lstStyle/>
          <a:p>
            <a:r>
              <a:rPr lang="en-US" sz="1200" dirty="0" smtClean="0"/>
              <a:t>million</a:t>
            </a:r>
            <a:endParaRPr lang="en-US" sz="1200" dirty="0"/>
          </a:p>
        </p:txBody>
      </p:sp>
      <p:sp>
        <p:nvSpPr>
          <p:cNvPr id="9" name="TextBox 8"/>
          <p:cNvSpPr txBox="1"/>
          <p:nvPr/>
        </p:nvSpPr>
        <p:spPr>
          <a:xfrm>
            <a:off x="3048000" y="4724400"/>
            <a:ext cx="611065" cy="276999"/>
          </a:xfrm>
          <a:prstGeom prst="rect">
            <a:avLst/>
          </a:prstGeom>
          <a:noFill/>
        </p:spPr>
        <p:txBody>
          <a:bodyPr wrap="none" rtlCol="0">
            <a:spAutoFit/>
          </a:bodyPr>
          <a:lstStyle/>
          <a:p>
            <a:r>
              <a:rPr lang="en-US" sz="1200" dirty="0" smtClean="0"/>
              <a:t>million</a:t>
            </a:r>
            <a:endParaRPr lang="en-US" sz="1200" dirty="0"/>
          </a:p>
        </p:txBody>
      </p:sp>
      <p:sp>
        <p:nvSpPr>
          <p:cNvPr id="10" name="TextBox 9"/>
          <p:cNvSpPr txBox="1"/>
          <p:nvPr/>
        </p:nvSpPr>
        <p:spPr>
          <a:xfrm>
            <a:off x="3200400" y="5562600"/>
            <a:ext cx="5562600" cy="923330"/>
          </a:xfrm>
          <a:prstGeom prst="rect">
            <a:avLst/>
          </a:prstGeom>
          <a:noFill/>
        </p:spPr>
        <p:txBody>
          <a:bodyPr wrap="square" rtlCol="0">
            <a:spAutoFit/>
          </a:bodyPr>
          <a:lstStyle/>
          <a:p>
            <a:r>
              <a:rPr lang="en-US" dirty="0" smtClean="0"/>
              <a:t>Question 39: True or False--Based on the map, it can be said that Austin is  one of the smallest state capitals in population.</a:t>
            </a:r>
            <a:endParaRPr lang="en-US" dirty="0"/>
          </a:p>
        </p:txBody>
      </p:sp>
      <p:sp>
        <p:nvSpPr>
          <p:cNvPr id="6" name="Right Arrow 5">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TextBox 1"/>
          <p:cNvSpPr txBox="1"/>
          <p:nvPr/>
        </p:nvSpPr>
        <p:spPr>
          <a:xfrm>
            <a:off x="269208" y="1676400"/>
            <a:ext cx="8818440" cy="2800767"/>
          </a:xfrm>
          <a:prstGeom prst="rect">
            <a:avLst/>
          </a:prstGeom>
          <a:noFill/>
        </p:spPr>
        <p:txBody>
          <a:bodyPr wrap="none" rtlCol="0">
            <a:spAutoFit/>
          </a:bodyPr>
          <a:lstStyle/>
          <a:p>
            <a:pPr algn="ctr"/>
            <a:r>
              <a:rPr lang="en-US" sz="8800" dirty="0" smtClean="0"/>
              <a:t>City Neighborhood</a:t>
            </a:r>
          </a:p>
          <a:p>
            <a:pPr algn="ctr"/>
            <a:r>
              <a:rPr lang="en-US" sz="8800" dirty="0" smtClean="0"/>
              <a:t>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04800" y="523105"/>
            <a:ext cx="6019800" cy="5877695"/>
          </a:xfrm>
          <a:prstGeom prst="rect">
            <a:avLst/>
          </a:prstGeom>
          <a:noFill/>
          <a:ln w="9525">
            <a:noFill/>
            <a:miter lim="800000"/>
            <a:headEnd/>
            <a:tailEnd/>
          </a:ln>
        </p:spPr>
      </p:pic>
      <p:sp>
        <p:nvSpPr>
          <p:cNvPr id="3" name="TextBox 2"/>
          <p:cNvSpPr txBox="1"/>
          <p:nvPr/>
        </p:nvSpPr>
        <p:spPr>
          <a:xfrm>
            <a:off x="6400800" y="2133600"/>
            <a:ext cx="2667000" cy="1477328"/>
          </a:xfrm>
          <a:prstGeom prst="rect">
            <a:avLst/>
          </a:prstGeom>
          <a:noFill/>
        </p:spPr>
        <p:txBody>
          <a:bodyPr wrap="square" rtlCol="0">
            <a:spAutoFit/>
          </a:bodyPr>
          <a:lstStyle/>
          <a:p>
            <a:r>
              <a:rPr lang="en-US" dirty="0" smtClean="0"/>
              <a:t>Question 40: Which San Francisco neighborhood is bordered by  Chinatown, Pacific Heights, and Russian Hill?</a:t>
            </a:r>
            <a:endParaRPr lang="en-US" dirty="0"/>
          </a:p>
        </p:txBody>
      </p:sp>
      <p:sp>
        <p:nvSpPr>
          <p:cNvPr id="4" name="TextBox 3"/>
          <p:cNvSpPr txBox="1"/>
          <p:nvPr/>
        </p:nvSpPr>
        <p:spPr>
          <a:xfrm>
            <a:off x="1616343" y="87868"/>
            <a:ext cx="3412857" cy="369332"/>
          </a:xfrm>
          <a:prstGeom prst="rect">
            <a:avLst/>
          </a:prstGeom>
          <a:noFill/>
        </p:spPr>
        <p:txBody>
          <a:bodyPr wrap="none" rtlCol="0">
            <a:spAutoFit/>
          </a:bodyPr>
          <a:lstStyle/>
          <a:p>
            <a:r>
              <a:rPr lang="en-US" dirty="0" smtClean="0"/>
              <a:t>San Francisco City Neighborhoods</a:t>
            </a:r>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p:cNvSpPr txBox="1"/>
          <p:nvPr/>
        </p:nvSpPr>
        <p:spPr>
          <a:xfrm>
            <a:off x="2199288" y="1676400"/>
            <a:ext cx="4958281" cy="2800767"/>
          </a:xfrm>
          <a:prstGeom prst="rect">
            <a:avLst/>
          </a:prstGeom>
          <a:noFill/>
        </p:spPr>
        <p:txBody>
          <a:bodyPr wrap="none" rtlCol="0">
            <a:spAutoFit/>
          </a:bodyPr>
          <a:lstStyle/>
          <a:p>
            <a:pPr algn="ctr"/>
            <a:r>
              <a:rPr lang="en-US" sz="8800" dirty="0" smtClean="0"/>
              <a:t>City Street</a:t>
            </a:r>
          </a:p>
          <a:p>
            <a:pPr algn="ctr"/>
            <a:r>
              <a:rPr lang="en-US" sz="8800" dirty="0" smtClean="0"/>
              <a:t>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66863" y="762000"/>
            <a:ext cx="6010275" cy="4972050"/>
          </a:xfrm>
          <a:prstGeom prst="rect">
            <a:avLst/>
          </a:prstGeom>
          <a:noFill/>
          <a:ln w="9525">
            <a:noFill/>
            <a:miter lim="800000"/>
            <a:headEnd/>
            <a:tailEnd/>
          </a:ln>
        </p:spPr>
      </p:pic>
      <p:sp>
        <p:nvSpPr>
          <p:cNvPr id="3" name="TextBox 2"/>
          <p:cNvSpPr txBox="1"/>
          <p:nvPr/>
        </p:nvSpPr>
        <p:spPr>
          <a:xfrm>
            <a:off x="3866636" y="228600"/>
            <a:ext cx="1543564" cy="369332"/>
          </a:xfrm>
          <a:prstGeom prst="rect">
            <a:avLst/>
          </a:prstGeom>
          <a:noFill/>
        </p:spPr>
        <p:txBody>
          <a:bodyPr wrap="none" rtlCol="0">
            <a:spAutoFit/>
          </a:bodyPr>
          <a:lstStyle/>
          <a:p>
            <a:r>
              <a:rPr lang="en-US" dirty="0" smtClean="0"/>
              <a:t>Central Beijing</a:t>
            </a:r>
            <a:endParaRPr lang="en-US" dirty="0"/>
          </a:p>
        </p:txBody>
      </p:sp>
      <p:sp>
        <p:nvSpPr>
          <p:cNvPr id="4" name="TextBox 3"/>
          <p:cNvSpPr txBox="1"/>
          <p:nvPr/>
        </p:nvSpPr>
        <p:spPr>
          <a:xfrm>
            <a:off x="1371600" y="6019800"/>
            <a:ext cx="6629400" cy="646331"/>
          </a:xfrm>
          <a:prstGeom prst="rect">
            <a:avLst/>
          </a:prstGeom>
          <a:noFill/>
        </p:spPr>
        <p:txBody>
          <a:bodyPr wrap="square" rtlCol="0">
            <a:spAutoFit/>
          </a:bodyPr>
          <a:lstStyle/>
          <a:p>
            <a:r>
              <a:rPr lang="en-US" dirty="0" smtClean="0"/>
              <a:t>Question 41: In which part of the city (northeast, northwest, southeast, southwest) will you find Beijing’s universities?</a:t>
            </a:r>
            <a:endParaRPr lang="en-US" dirty="0"/>
          </a:p>
        </p:txBody>
      </p:sp>
      <p:grpSp>
        <p:nvGrpSpPr>
          <p:cNvPr id="7" name="Group 6"/>
          <p:cNvGrpSpPr/>
          <p:nvPr/>
        </p:nvGrpSpPr>
        <p:grpSpPr>
          <a:xfrm>
            <a:off x="7133854" y="1143000"/>
            <a:ext cx="333746" cy="914400"/>
            <a:chOff x="7133854" y="1143000"/>
            <a:chExt cx="333746" cy="914400"/>
          </a:xfrm>
        </p:grpSpPr>
        <p:sp>
          <p:nvSpPr>
            <p:cNvPr id="5" name="Up Arrow 4"/>
            <p:cNvSpPr/>
            <p:nvPr/>
          </p:nvSpPr>
          <p:spPr>
            <a:xfrm>
              <a:off x="7239000" y="14478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33854" y="1143000"/>
              <a:ext cx="333746" cy="369332"/>
            </a:xfrm>
            <a:prstGeom prst="rect">
              <a:avLst/>
            </a:prstGeom>
            <a:noFill/>
          </p:spPr>
          <p:txBody>
            <a:bodyPr wrap="none" rtlCol="0">
              <a:spAutoFit/>
            </a:bodyPr>
            <a:lstStyle/>
            <a:p>
              <a:r>
                <a:rPr lang="en-US" dirty="0" smtClean="0"/>
                <a:t>N</a:t>
              </a:r>
              <a:endParaRPr lang="en-US" dirty="0"/>
            </a:p>
          </p:txBody>
        </p:sp>
      </p:grpSp>
      <p:sp>
        <p:nvSpPr>
          <p:cNvPr id="8" name="Right Arrow 7">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66863" y="762000"/>
            <a:ext cx="6010275" cy="4972050"/>
          </a:xfrm>
          <a:prstGeom prst="rect">
            <a:avLst/>
          </a:prstGeom>
          <a:noFill/>
          <a:ln w="9525">
            <a:noFill/>
            <a:miter lim="800000"/>
            <a:headEnd/>
            <a:tailEnd/>
          </a:ln>
        </p:spPr>
      </p:pic>
      <p:sp>
        <p:nvSpPr>
          <p:cNvPr id="3" name="TextBox 2"/>
          <p:cNvSpPr txBox="1"/>
          <p:nvPr/>
        </p:nvSpPr>
        <p:spPr>
          <a:xfrm>
            <a:off x="3866636" y="228600"/>
            <a:ext cx="1543564" cy="369332"/>
          </a:xfrm>
          <a:prstGeom prst="rect">
            <a:avLst/>
          </a:prstGeom>
          <a:noFill/>
        </p:spPr>
        <p:txBody>
          <a:bodyPr wrap="none" rtlCol="0">
            <a:spAutoFit/>
          </a:bodyPr>
          <a:lstStyle/>
          <a:p>
            <a:r>
              <a:rPr lang="en-US" dirty="0" smtClean="0"/>
              <a:t>Central Beijing</a:t>
            </a:r>
            <a:endParaRPr lang="en-US" dirty="0"/>
          </a:p>
        </p:txBody>
      </p:sp>
      <p:sp>
        <p:nvSpPr>
          <p:cNvPr id="4" name="TextBox 3"/>
          <p:cNvSpPr txBox="1"/>
          <p:nvPr/>
        </p:nvSpPr>
        <p:spPr>
          <a:xfrm>
            <a:off x="1371600" y="5943600"/>
            <a:ext cx="6629400" cy="646331"/>
          </a:xfrm>
          <a:prstGeom prst="rect">
            <a:avLst/>
          </a:prstGeom>
          <a:noFill/>
        </p:spPr>
        <p:txBody>
          <a:bodyPr wrap="square" rtlCol="0">
            <a:spAutoFit/>
          </a:bodyPr>
          <a:lstStyle/>
          <a:p>
            <a:r>
              <a:rPr lang="en-US" dirty="0" smtClean="0"/>
              <a:t>Question 42: The Emperors of China lived in the Forbidden City. Which square is just south of the Forbidden City?</a:t>
            </a:r>
            <a:endParaRPr lang="en-US" dirty="0"/>
          </a:p>
        </p:txBody>
      </p:sp>
      <p:grpSp>
        <p:nvGrpSpPr>
          <p:cNvPr id="6" name="Group 5"/>
          <p:cNvGrpSpPr/>
          <p:nvPr/>
        </p:nvGrpSpPr>
        <p:grpSpPr>
          <a:xfrm>
            <a:off x="7133854" y="1066800"/>
            <a:ext cx="333746" cy="914400"/>
            <a:chOff x="7133854" y="1143000"/>
            <a:chExt cx="333746" cy="914400"/>
          </a:xfrm>
        </p:grpSpPr>
        <p:sp>
          <p:nvSpPr>
            <p:cNvPr id="7" name="Up Arrow 6"/>
            <p:cNvSpPr/>
            <p:nvPr/>
          </p:nvSpPr>
          <p:spPr>
            <a:xfrm>
              <a:off x="7239000" y="14478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3854" y="1143000"/>
              <a:ext cx="333746" cy="369332"/>
            </a:xfrm>
            <a:prstGeom prst="rect">
              <a:avLst/>
            </a:prstGeom>
            <a:noFill/>
          </p:spPr>
          <p:txBody>
            <a:bodyPr wrap="none" rtlCol="0">
              <a:spAutoFit/>
            </a:bodyPr>
            <a:lstStyle/>
            <a:p>
              <a:r>
                <a:rPr lang="en-US" dirty="0" smtClean="0"/>
                <a:t>N</a:t>
              </a:r>
              <a:endParaRPr lang="en-US" dirty="0"/>
            </a:p>
          </p:txBody>
        </p:sp>
      </p:grpSp>
      <p:sp>
        <p:nvSpPr>
          <p:cNvPr id="9" name="Right Arrow 8">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66863" y="762000"/>
            <a:ext cx="6010275" cy="4972050"/>
          </a:xfrm>
          <a:prstGeom prst="rect">
            <a:avLst/>
          </a:prstGeom>
          <a:noFill/>
          <a:ln w="9525">
            <a:noFill/>
            <a:miter lim="800000"/>
            <a:headEnd/>
            <a:tailEnd/>
          </a:ln>
        </p:spPr>
      </p:pic>
      <p:sp>
        <p:nvSpPr>
          <p:cNvPr id="3" name="TextBox 2"/>
          <p:cNvSpPr txBox="1"/>
          <p:nvPr/>
        </p:nvSpPr>
        <p:spPr>
          <a:xfrm>
            <a:off x="3866636" y="228600"/>
            <a:ext cx="1543564" cy="369332"/>
          </a:xfrm>
          <a:prstGeom prst="rect">
            <a:avLst/>
          </a:prstGeom>
          <a:noFill/>
        </p:spPr>
        <p:txBody>
          <a:bodyPr wrap="none" rtlCol="0">
            <a:spAutoFit/>
          </a:bodyPr>
          <a:lstStyle/>
          <a:p>
            <a:r>
              <a:rPr lang="en-US" dirty="0" smtClean="0"/>
              <a:t>Central Beijing</a:t>
            </a:r>
            <a:endParaRPr lang="en-US" dirty="0"/>
          </a:p>
        </p:txBody>
      </p:sp>
      <p:sp>
        <p:nvSpPr>
          <p:cNvPr id="4" name="TextBox 3"/>
          <p:cNvSpPr txBox="1"/>
          <p:nvPr/>
        </p:nvSpPr>
        <p:spPr>
          <a:xfrm>
            <a:off x="1219200" y="5943600"/>
            <a:ext cx="6629400" cy="646331"/>
          </a:xfrm>
          <a:prstGeom prst="rect">
            <a:avLst/>
          </a:prstGeom>
          <a:noFill/>
        </p:spPr>
        <p:txBody>
          <a:bodyPr wrap="square" rtlCol="0">
            <a:spAutoFit/>
          </a:bodyPr>
          <a:lstStyle/>
          <a:p>
            <a:r>
              <a:rPr lang="en-US" dirty="0" smtClean="0"/>
              <a:t>Question 43: What temple might you visit near the Amusement Park?</a:t>
            </a:r>
            <a:endParaRPr lang="en-US" dirty="0"/>
          </a:p>
        </p:txBody>
      </p:sp>
      <p:grpSp>
        <p:nvGrpSpPr>
          <p:cNvPr id="5" name="Group 4"/>
          <p:cNvGrpSpPr/>
          <p:nvPr/>
        </p:nvGrpSpPr>
        <p:grpSpPr>
          <a:xfrm>
            <a:off x="7133854" y="1066800"/>
            <a:ext cx="333746" cy="914400"/>
            <a:chOff x="7133854" y="1143000"/>
            <a:chExt cx="333746" cy="914400"/>
          </a:xfrm>
        </p:grpSpPr>
        <p:sp>
          <p:nvSpPr>
            <p:cNvPr id="6" name="Up Arrow 5"/>
            <p:cNvSpPr/>
            <p:nvPr/>
          </p:nvSpPr>
          <p:spPr>
            <a:xfrm>
              <a:off x="7239000" y="1447800"/>
              <a:ext cx="1524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33854" y="1143000"/>
              <a:ext cx="333746" cy="369332"/>
            </a:xfrm>
            <a:prstGeom prst="rect">
              <a:avLst/>
            </a:prstGeom>
            <a:noFill/>
          </p:spPr>
          <p:txBody>
            <a:bodyPr wrap="none" rtlCol="0">
              <a:spAutoFit/>
            </a:bodyPr>
            <a:lstStyle/>
            <a:p>
              <a:r>
                <a:rPr lang="en-US" dirty="0" smtClean="0"/>
                <a:t>N</a:t>
              </a:r>
              <a:endParaRPr lang="en-US" dirty="0"/>
            </a:p>
          </p:txBody>
        </p:sp>
      </p:grpSp>
      <p:sp>
        <p:nvSpPr>
          <p:cNvPr id="8" name="Right Arrow 7">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440440" y="1676400"/>
            <a:ext cx="8475975" cy="2800767"/>
          </a:xfrm>
          <a:prstGeom prst="rect">
            <a:avLst/>
          </a:prstGeom>
          <a:noFill/>
        </p:spPr>
        <p:txBody>
          <a:bodyPr wrap="none" rtlCol="0">
            <a:spAutoFit/>
          </a:bodyPr>
          <a:lstStyle/>
          <a:p>
            <a:pPr algn="ctr"/>
            <a:r>
              <a:rPr lang="en-US" sz="8800" dirty="0" smtClean="0"/>
              <a:t>Natural Resources</a:t>
            </a:r>
          </a:p>
          <a:p>
            <a:pPr algn="ctr"/>
            <a:r>
              <a:rPr lang="en-US" sz="8800" dirty="0" smtClean="0"/>
              <a:t>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0700" y="311727"/>
            <a:ext cx="5524500" cy="5022273"/>
          </a:xfrm>
          <a:prstGeom prst="rect">
            <a:avLst/>
          </a:prstGeom>
          <a:noFill/>
          <a:ln w="9525">
            <a:noFill/>
            <a:miter lim="800000"/>
            <a:headEnd/>
            <a:tailEnd/>
          </a:ln>
        </p:spPr>
      </p:pic>
      <p:sp>
        <p:nvSpPr>
          <p:cNvPr id="3" name="TextBox 2"/>
          <p:cNvSpPr txBox="1"/>
          <p:nvPr/>
        </p:nvSpPr>
        <p:spPr>
          <a:xfrm>
            <a:off x="2819400" y="5715000"/>
            <a:ext cx="4132991" cy="369332"/>
          </a:xfrm>
          <a:prstGeom prst="rect">
            <a:avLst/>
          </a:prstGeom>
          <a:noFill/>
        </p:spPr>
        <p:txBody>
          <a:bodyPr wrap="none" rtlCol="0">
            <a:spAutoFit/>
          </a:bodyPr>
          <a:lstStyle/>
          <a:p>
            <a:r>
              <a:rPr lang="en-US" dirty="0" smtClean="0"/>
              <a:t>Question 44: What is the title of the map?</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0700" y="311727"/>
            <a:ext cx="5524500" cy="5022273"/>
          </a:xfrm>
          <a:prstGeom prst="rect">
            <a:avLst/>
          </a:prstGeom>
          <a:noFill/>
          <a:ln w="9525">
            <a:noFill/>
            <a:miter lim="800000"/>
            <a:headEnd/>
            <a:tailEnd/>
          </a:ln>
        </p:spPr>
      </p:pic>
      <p:sp>
        <p:nvSpPr>
          <p:cNvPr id="3" name="TextBox 2"/>
          <p:cNvSpPr txBox="1"/>
          <p:nvPr/>
        </p:nvSpPr>
        <p:spPr>
          <a:xfrm>
            <a:off x="1905000" y="5715000"/>
            <a:ext cx="5334000" cy="646331"/>
          </a:xfrm>
          <a:prstGeom prst="rect">
            <a:avLst/>
          </a:prstGeom>
          <a:noFill/>
        </p:spPr>
        <p:txBody>
          <a:bodyPr wrap="square" rtlCol="0">
            <a:spAutoFit/>
          </a:bodyPr>
          <a:lstStyle/>
          <a:p>
            <a:r>
              <a:rPr lang="en-US" dirty="0" smtClean="0"/>
              <a:t>Question 45: Based on the map, does Somalia have diamonds among its natural resources?</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8200" y="152400"/>
            <a:ext cx="7474614" cy="5681663"/>
          </a:xfrm>
          <a:prstGeom prst="rect">
            <a:avLst/>
          </a:prstGeom>
          <a:noFill/>
          <a:ln w="9525">
            <a:noFill/>
            <a:miter lim="800000"/>
            <a:headEnd/>
            <a:tailEnd/>
          </a:ln>
        </p:spPr>
      </p:pic>
      <p:sp>
        <p:nvSpPr>
          <p:cNvPr id="3" name="TextBox 2"/>
          <p:cNvSpPr txBox="1"/>
          <p:nvPr/>
        </p:nvSpPr>
        <p:spPr>
          <a:xfrm>
            <a:off x="381000" y="5867400"/>
            <a:ext cx="6236964" cy="830997"/>
          </a:xfrm>
          <a:prstGeom prst="rect">
            <a:avLst/>
          </a:prstGeom>
          <a:noFill/>
        </p:spPr>
        <p:txBody>
          <a:bodyPr wrap="none" rtlCol="0">
            <a:spAutoFit/>
          </a:bodyPr>
          <a:lstStyle/>
          <a:p>
            <a:r>
              <a:rPr lang="en-US" sz="2400" dirty="0" smtClean="0"/>
              <a:t>Question 4. What is the average rainfall in Travis </a:t>
            </a:r>
          </a:p>
          <a:p>
            <a:r>
              <a:rPr lang="en-US" sz="2400" dirty="0" smtClean="0"/>
              <a:t>County each year?</a:t>
            </a:r>
            <a:endParaRPr lang="en-US" sz="2400" dirty="0"/>
          </a:p>
        </p:txBody>
      </p:sp>
      <p:sp>
        <p:nvSpPr>
          <p:cNvPr id="5" name="Left Arrow 4"/>
          <p:cNvSpPr/>
          <p:nvPr/>
        </p:nvSpPr>
        <p:spPr>
          <a:xfrm rot="19610405">
            <a:off x="5255204" y="2612893"/>
            <a:ext cx="3026517" cy="1532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0" y="1597223"/>
            <a:ext cx="1447800" cy="307777"/>
          </a:xfrm>
          <a:prstGeom prst="rect">
            <a:avLst/>
          </a:prstGeom>
          <a:noFill/>
        </p:spPr>
        <p:txBody>
          <a:bodyPr wrap="square" rtlCol="0">
            <a:spAutoFit/>
          </a:bodyPr>
          <a:lstStyle/>
          <a:p>
            <a:r>
              <a:rPr lang="en-US" sz="1400" dirty="0" smtClean="0"/>
              <a:t>Travis County</a:t>
            </a:r>
            <a:endParaRPr lang="en-US" sz="1400" dirty="0"/>
          </a:p>
        </p:txBody>
      </p:sp>
      <p:sp>
        <p:nvSpPr>
          <p:cNvPr id="7" name="Right Arrow 6">
            <a:hlinkClick r:id="" action="ppaction://hlinkshowjump?jump=nextslide"/>
          </p:cNvPr>
          <p:cNvSpPr/>
          <p:nvPr/>
        </p:nvSpPr>
        <p:spPr>
          <a:xfrm>
            <a:off x="7696200" y="60960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0700" y="311727"/>
            <a:ext cx="5524500" cy="5022273"/>
          </a:xfrm>
          <a:prstGeom prst="rect">
            <a:avLst/>
          </a:prstGeom>
          <a:noFill/>
          <a:ln w="9525">
            <a:noFill/>
            <a:miter lim="800000"/>
            <a:headEnd/>
            <a:tailEnd/>
          </a:ln>
        </p:spPr>
      </p:pic>
      <p:sp>
        <p:nvSpPr>
          <p:cNvPr id="3" name="TextBox 2"/>
          <p:cNvSpPr txBox="1"/>
          <p:nvPr/>
        </p:nvSpPr>
        <p:spPr>
          <a:xfrm>
            <a:off x="1905000" y="5562600"/>
            <a:ext cx="5486400" cy="923330"/>
          </a:xfrm>
          <a:prstGeom prst="rect">
            <a:avLst/>
          </a:prstGeom>
          <a:noFill/>
        </p:spPr>
        <p:txBody>
          <a:bodyPr wrap="square" rtlCol="0">
            <a:spAutoFit/>
          </a:bodyPr>
          <a:lstStyle/>
          <a:p>
            <a:r>
              <a:rPr lang="en-US" dirty="0" smtClean="0"/>
              <a:t>Question 46. Which among the following countries has the greatest oil production—Chad, Ethiopia, Angola, Cameroon?</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67418" y="1676400"/>
            <a:ext cx="5022017" cy="1446550"/>
          </a:xfrm>
          <a:prstGeom prst="rect">
            <a:avLst/>
          </a:prstGeom>
          <a:noFill/>
        </p:spPr>
        <p:txBody>
          <a:bodyPr wrap="none" rtlCol="0">
            <a:spAutoFit/>
          </a:bodyPr>
          <a:lstStyle/>
          <a:p>
            <a:pPr algn="ctr"/>
            <a:r>
              <a:rPr lang="en-US" sz="8800" dirty="0" smtClean="0"/>
              <a:t>Cartogram</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2000" y="685800"/>
            <a:ext cx="7620000" cy="4610100"/>
          </a:xfrm>
          <a:prstGeom prst="rect">
            <a:avLst/>
          </a:prstGeom>
          <a:noFill/>
          <a:ln w="9525">
            <a:noFill/>
            <a:miter lim="800000"/>
            <a:headEnd/>
            <a:tailEnd/>
          </a:ln>
        </p:spPr>
      </p:pic>
      <p:sp>
        <p:nvSpPr>
          <p:cNvPr id="3" name="TextBox 2"/>
          <p:cNvSpPr txBox="1"/>
          <p:nvPr/>
        </p:nvSpPr>
        <p:spPr>
          <a:xfrm>
            <a:off x="914400" y="5791200"/>
            <a:ext cx="7636578" cy="369332"/>
          </a:xfrm>
          <a:prstGeom prst="rect">
            <a:avLst/>
          </a:prstGeom>
          <a:noFill/>
        </p:spPr>
        <p:txBody>
          <a:bodyPr wrap="none" rtlCol="0">
            <a:spAutoFit/>
          </a:bodyPr>
          <a:lstStyle/>
          <a:p>
            <a:r>
              <a:rPr lang="en-US" dirty="0" smtClean="0"/>
              <a:t>Question 47: According to the map, which country has the greatest oil reserves?</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
        <p:nvSpPr>
          <p:cNvPr id="6" name="Rectangle 5"/>
          <p:cNvSpPr/>
          <p:nvPr/>
        </p:nvSpPr>
        <p:spPr>
          <a:xfrm>
            <a:off x="6858000" y="3352800"/>
            <a:ext cx="16764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14600" y="759023"/>
            <a:ext cx="5733236" cy="307777"/>
          </a:xfrm>
          <a:prstGeom prst="rect">
            <a:avLst/>
          </a:prstGeom>
          <a:noFill/>
        </p:spPr>
        <p:txBody>
          <a:bodyPr wrap="none" rtlCol="0">
            <a:spAutoFit/>
          </a:bodyPr>
          <a:lstStyle/>
          <a:p>
            <a:r>
              <a:rPr lang="en-US" sz="1400" dirty="0" smtClean="0">
                <a:solidFill>
                  <a:schemeClr val="tx2">
                    <a:lumMod val="60000"/>
                    <a:lumOff val="40000"/>
                  </a:schemeClr>
                </a:solidFill>
              </a:rPr>
              <a:t>Note: the size of the country indicates the amount of oil it has underground.</a:t>
            </a:r>
            <a:endParaRPr lang="en-US" sz="1400" dirty="0">
              <a:solidFill>
                <a:schemeClr val="tx2">
                  <a:lumMod val="60000"/>
                  <a:lumOff val="40000"/>
                </a:schemeClr>
              </a:solidFill>
            </a:endParaRPr>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2000" y="685800"/>
            <a:ext cx="7620000" cy="4610100"/>
          </a:xfrm>
          <a:prstGeom prst="rect">
            <a:avLst/>
          </a:prstGeom>
          <a:noFill/>
          <a:ln w="9525">
            <a:noFill/>
            <a:miter lim="800000"/>
            <a:headEnd/>
            <a:tailEnd/>
          </a:ln>
        </p:spPr>
      </p:pic>
      <p:sp>
        <p:nvSpPr>
          <p:cNvPr id="3" name="TextBox 2"/>
          <p:cNvSpPr txBox="1"/>
          <p:nvPr/>
        </p:nvSpPr>
        <p:spPr>
          <a:xfrm>
            <a:off x="914400" y="5791200"/>
            <a:ext cx="7391400" cy="646331"/>
          </a:xfrm>
          <a:prstGeom prst="rect">
            <a:avLst/>
          </a:prstGeom>
          <a:noFill/>
        </p:spPr>
        <p:txBody>
          <a:bodyPr wrap="square" rtlCol="0">
            <a:spAutoFit/>
          </a:bodyPr>
          <a:lstStyle/>
          <a:p>
            <a:r>
              <a:rPr lang="en-US" dirty="0" smtClean="0"/>
              <a:t>Question 48: True or False--A look at the map shows that the United States is among the five countries with the greatest oil reserves.</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
        <p:nvSpPr>
          <p:cNvPr id="5" name="Rectangle 4"/>
          <p:cNvSpPr/>
          <p:nvPr/>
        </p:nvSpPr>
        <p:spPr>
          <a:xfrm>
            <a:off x="6858000" y="3352800"/>
            <a:ext cx="16764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4600" y="759023"/>
            <a:ext cx="5733236" cy="307777"/>
          </a:xfrm>
          <a:prstGeom prst="rect">
            <a:avLst/>
          </a:prstGeom>
          <a:noFill/>
        </p:spPr>
        <p:txBody>
          <a:bodyPr wrap="none" rtlCol="0">
            <a:spAutoFit/>
          </a:bodyPr>
          <a:lstStyle/>
          <a:p>
            <a:r>
              <a:rPr lang="en-US" sz="1400" dirty="0" smtClean="0">
                <a:solidFill>
                  <a:schemeClr val="tx2">
                    <a:lumMod val="60000"/>
                    <a:lumOff val="40000"/>
                  </a:schemeClr>
                </a:solidFill>
              </a:rPr>
              <a:t>Note: the size of the country indicates the amount of oil it has underground.</a:t>
            </a:r>
            <a:endParaRPr lang="en-US" sz="1400" dirty="0">
              <a:solidFill>
                <a:schemeClr val="tx2">
                  <a:lumMod val="60000"/>
                  <a:lumOff val="40000"/>
                </a:schemeClr>
              </a:solidFill>
            </a:endParaRPr>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2000" y="685800"/>
            <a:ext cx="7620000" cy="4610100"/>
          </a:xfrm>
          <a:prstGeom prst="rect">
            <a:avLst/>
          </a:prstGeom>
          <a:noFill/>
          <a:ln w="9525">
            <a:noFill/>
            <a:miter lim="800000"/>
            <a:headEnd/>
            <a:tailEnd/>
          </a:ln>
        </p:spPr>
      </p:pic>
      <p:sp>
        <p:nvSpPr>
          <p:cNvPr id="3" name="TextBox 2"/>
          <p:cNvSpPr txBox="1"/>
          <p:nvPr/>
        </p:nvSpPr>
        <p:spPr>
          <a:xfrm>
            <a:off x="914401" y="5791200"/>
            <a:ext cx="8001000" cy="646331"/>
          </a:xfrm>
          <a:prstGeom prst="rect">
            <a:avLst/>
          </a:prstGeom>
          <a:noFill/>
        </p:spPr>
        <p:txBody>
          <a:bodyPr wrap="square" rtlCol="0">
            <a:spAutoFit/>
          </a:bodyPr>
          <a:lstStyle/>
          <a:p>
            <a:r>
              <a:rPr lang="en-US" dirty="0" smtClean="0"/>
              <a:t>Question 49: True or False--According to the map, Brazil has the greatest oil reserves of any country in the Americas.</a:t>
            </a:r>
            <a:endParaRPr lang="en-US" dirty="0"/>
          </a:p>
        </p:txBody>
      </p:sp>
      <p:sp>
        <p:nvSpPr>
          <p:cNvPr id="4" name="Right Arrow 3">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
        <p:nvSpPr>
          <p:cNvPr id="5" name="Rectangle 4"/>
          <p:cNvSpPr/>
          <p:nvPr/>
        </p:nvSpPr>
        <p:spPr>
          <a:xfrm>
            <a:off x="6858000" y="3352800"/>
            <a:ext cx="16764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4600" y="759023"/>
            <a:ext cx="5733236" cy="307777"/>
          </a:xfrm>
          <a:prstGeom prst="rect">
            <a:avLst/>
          </a:prstGeom>
          <a:noFill/>
        </p:spPr>
        <p:txBody>
          <a:bodyPr wrap="none" rtlCol="0">
            <a:spAutoFit/>
          </a:bodyPr>
          <a:lstStyle/>
          <a:p>
            <a:r>
              <a:rPr lang="en-US" sz="1400" dirty="0" smtClean="0">
                <a:solidFill>
                  <a:schemeClr val="tx2">
                    <a:lumMod val="60000"/>
                    <a:lumOff val="40000"/>
                  </a:schemeClr>
                </a:solidFill>
              </a:rPr>
              <a:t>Note: the size of the country indicates the amount of oil it has underground.</a:t>
            </a:r>
            <a:endParaRPr lang="en-US" sz="1400" dirty="0">
              <a:solidFill>
                <a:schemeClr val="tx2">
                  <a:lumMod val="60000"/>
                  <a:lumOff val="40000"/>
                </a:schemeClr>
              </a:solidFill>
            </a:endParaRPr>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2557493" y="1676400"/>
            <a:ext cx="4241867" cy="1446550"/>
          </a:xfrm>
          <a:prstGeom prst="rect">
            <a:avLst/>
          </a:prstGeom>
          <a:noFill/>
        </p:spPr>
        <p:txBody>
          <a:bodyPr wrap="none" rtlCol="0">
            <a:spAutoFit/>
          </a:bodyPr>
          <a:lstStyle/>
          <a:p>
            <a:pPr algn="ctr"/>
            <a:r>
              <a:rPr lang="en-US" sz="8800" dirty="0" smtClean="0"/>
              <a:t>Fun 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5750" y="42863"/>
            <a:ext cx="8572500" cy="6772275"/>
          </a:xfrm>
          <a:prstGeom prst="rect">
            <a:avLst/>
          </a:prstGeom>
          <a:noFill/>
          <a:ln w="9525">
            <a:noFill/>
            <a:miter lim="800000"/>
            <a:headEnd/>
            <a:tailEnd/>
          </a:ln>
        </p:spPr>
      </p:pic>
      <p:sp>
        <p:nvSpPr>
          <p:cNvPr id="3" name="TextBox 2"/>
          <p:cNvSpPr txBox="1"/>
          <p:nvPr/>
        </p:nvSpPr>
        <p:spPr>
          <a:xfrm>
            <a:off x="5248642" y="4953000"/>
            <a:ext cx="3133358" cy="646331"/>
          </a:xfrm>
          <a:prstGeom prst="rect">
            <a:avLst/>
          </a:prstGeom>
          <a:solidFill>
            <a:schemeClr val="bg2">
              <a:lumMod val="75000"/>
            </a:schemeClr>
          </a:solidFill>
        </p:spPr>
        <p:txBody>
          <a:bodyPr wrap="none" rtlCol="0">
            <a:spAutoFit/>
          </a:bodyPr>
          <a:lstStyle/>
          <a:p>
            <a:r>
              <a:rPr lang="en-US" dirty="0" smtClean="0"/>
              <a:t>Question 50: What is the Koala </a:t>
            </a:r>
          </a:p>
          <a:p>
            <a:r>
              <a:rPr lang="en-US" dirty="0" smtClean="0"/>
              <a:t>doing on this map?</a:t>
            </a:r>
            <a:endParaRPr lang="en-US" dirty="0"/>
          </a:p>
        </p:txBody>
      </p:sp>
      <p:sp>
        <p:nvSpPr>
          <p:cNvPr id="5" name="Right Arrow 4">
            <a:hlinkClick r:id="" action="ppaction://hlinkshowjump?jump=nextslide"/>
          </p:cNvPr>
          <p:cNvSpPr/>
          <p:nvPr/>
        </p:nvSpPr>
        <p:spPr>
          <a:xfrm>
            <a:off x="7696200" y="62484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362200"/>
            <a:ext cx="6898042" cy="2400657"/>
          </a:xfrm>
          <a:prstGeom prst="rect">
            <a:avLst/>
          </a:prstGeom>
          <a:noFill/>
        </p:spPr>
        <p:txBody>
          <a:bodyPr wrap="none" rtlCol="0">
            <a:spAutoFit/>
          </a:bodyPr>
          <a:lstStyle/>
          <a:p>
            <a:r>
              <a:rPr lang="en-US" sz="15000" b="1" dirty="0" smtClean="0">
                <a:latin typeface="Bradley Hand ITC" pitchFamily="66" charset="0"/>
              </a:rPr>
              <a:t>The End</a:t>
            </a:r>
            <a:endParaRPr lang="en-US" sz="15000" b="1" dirty="0">
              <a:latin typeface="Bradley Hand ITC"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p:cNvSpPr txBox="1"/>
          <p:nvPr/>
        </p:nvSpPr>
        <p:spPr>
          <a:xfrm>
            <a:off x="1295400" y="1981200"/>
            <a:ext cx="6213560" cy="1446550"/>
          </a:xfrm>
          <a:prstGeom prst="rect">
            <a:avLst/>
          </a:prstGeom>
          <a:noFill/>
        </p:spPr>
        <p:txBody>
          <a:bodyPr wrap="none" rtlCol="0">
            <a:spAutoFit/>
          </a:bodyPr>
          <a:lstStyle/>
          <a:p>
            <a:r>
              <a:rPr lang="en-US" sz="8800" dirty="0" smtClean="0"/>
              <a:t>Election Map</a:t>
            </a:r>
            <a:endParaRPr lang="en-US" sz="8800" dirty="0"/>
          </a:p>
        </p:txBody>
      </p:sp>
      <p:sp>
        <p:nvSpPr>
          <p:cNvPr id="3" name="Right Arrow 2">
            <a:hlinkClick r:id="" action="ppaction://hlinkshowjump?jump=nextslide"/>
          </p:cNvPr>
          <p:cNvSpPr/>
          <p:nvPr/>
        </p:nvSpPr>
        <p:spPr>
          <a:xfrm>
            <a:off x="6019800" y="4800600"/>
            <a:ext cx="2133600" cy="838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000125" y="871538"/>
            <a:ext cx="7143750" cy="5114925"/>
          </a:xfrm>
          <a:prstGeom prst="rect">
            <a:avLst/>
          </a:prstGeom>
          <a:noFill/>
          <a:ln w="9525">
            <a:noFill/>
            <a:miter lim="800000"/>
            <a:headEnd/>
            <a:tailEnd/>
          </a:ln>
        </p:spPr>
      </p:pic>
      <p:sp>
        <p:nvSpPr>
          <p:cNvPr id="3" name="TextBox 2"/>
          <p:cNvSpPr txBox="1"/>
          <p:nvPr/>
        </p:nvSpPr>
        <p:spPr>
          <a:xfrm>
            <a:off x="1240970" y="6059269"/>
            <a:ext cx="6836230" cy="646331"/>
          </a:xfrm>
          <a:prstGeom prst="rect">
            <a:avLst/>
          </a:prstGeom>
          <a:noFill/>
        </p:spPr>
        <p:txBody>
          <a:bodyPr wrap="none" rtlCol="0">
            <a:spAutoFit/>
          </a:bodyPr>
          <a:lstStyle/>
          <a:p>
            <a:r>
              <a:rPr lang="en-US" dirty="0" smtClean="0"/>
              <a:t>Question 5. Who were the candidates in this U.S. Presidential election?</a:t>
            </a:r>
          </a:p>
          <a:p>
            <a:endParaRPr lang="en-US" dirty="0"/>
          </a:p>
        </p:txBody>
      </p:sp>
      <p:sp>
        <p:nvSpPr>
          <p:cNvPr id="4" name="Right Arrow 3">
            <a:hlinkClick r:id="" action="ppaction://hlinkshowjump?jump=nextslide"/>
          </p:cNvPr>
          <p:cNvSpPr/>
          <p:nvPr/>
        </p:nvSpPr>
        <p:spPr>
          <a:xfrm>
            <a:off x="7696200" y="64008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000125" y="871538"/>
            <a:ext cx="7143750" cy="5114925"/>
          </a:xfrm>
          <a:prstGeom prst="rect">
            <a:avLst/>
          </a:prstGeom>
          <a:noFill/>
          <a:ln w="9525">
            <a:noFill/>
            <a:miter lim="800000"/>
            <a:headEnd/>
            <a:tailEnd/>
          </a:ln>
        </p:spPr>
      </p:pic>
      <p:sp>
        <p:nvSpPr>
          <p:cNvPr id="3" name="TextBox 2"/>
          <p:cNvSpPr txBox="1"/>
          <p:nvPr/>
        </p:nvSpPr>
        <p:spPr>
          <a:xfrm>
            <a:off x="1676400" y="6059269"/>
            <a:ext cx="5952848" cy="646331"/>
          </a:xfrm>
          <a:prstGeom prst="rect">
            <a:avLst/>
          </a:prstGeom>
          <a:noFill/>
        </p:spPr>
        <p:txBody>
          <a:bodyPr wrap="none" rtlCol="0">
            <a:spAutoFit/>
          </a:bodyPr>
          <a:lstStyle/>
          <a:p>
            <a:r>
              <a:rPr lang="en-US" dirty="0" smtClean="0"/>
              <a:t>Question 6. Which candidate took Texas in the 2008 election?</a:t>
            </a:r>
          </a:p>
          <a:p>
            <a:endParaRPr lang="en-US" dirty="0"/>
          </a:p>
        </p:txBody>
      </p:sp>
      <p:sp>
        <p:nvSpPr>
          <p:cNvPr id="4" name="Right Arrow 3">
            <a:hlinkClick r:id="" action="ppaction://hlinkshowjump?jump=nextslide"/>
          </p:cNvPr>
          <p:cNvSpPr/>
          <p:nvPr/>
        </p:nvSpPr>
        <p:spPr>
          <a:xfrm>
            <a:off x="7696200" y="6324600"/>
            <a:ext cx="1143000" cy="4572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Next</a:t>
            </a:r>
            <a:endParaRPr lang="en-US" dirty="0">
              <a:solidFill>
                <a:schemeClr val="tx1"/>
              </a:solidFill>
            </a:endParaRPr>
          </a:p>
        </p:txBody>
      </p:sp>
    </p:spTree>
  </p:cSld>
  <p:clrMapOvr>
    <a:masterClrMapping/>
  </p:clrMapOvr>
  <p:transition advClick="0"/>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Slik-1">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5221</TotalTime>
  <Words>1420</Words>
  <Application>Microsoft Office PowerPoint</Application>
  <PresentationFormat>On-screen Show (4:3)</PresentationFormat>
  <Paragraphs>203</Paragraphs>
  <Slides>67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67</vt:i4>
      </vt:variant>
    </vt:vector>
  </HeadingPairs>
  <TitlesOfParts>
    <vt:vector size="79" baseType="lpstr">
      <vt:lpstr>Algerian</vt:lpstr>
      <vt:lpstr>Arial</vt:lpstr>
      <vt:lpstr>Bradley Hand ITC</vt:lpstr>
      <vt:lpstr>Calibri</vt:lpstr>
      <vt:lpstr>Consolas</vt:lpstr>
      <vt:lpstr>Corbel</vt:lpstr>
      <vt:lpstr>Times New Roman</vt:lpstr>
      <vt:lpstr>Wingdings</vt:lpstr>
      <vt:lpstr>Wingdings 2</vt:lpstr>
      <vt:lpstr>Wingdings 3</vt:lpstr>
      <vt:lpstr>Office Theme</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Austin Independent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Kirk White</cp:lastModifiedBy>
  <cp:revision>65</cp:revision>
  <dcterms:created xsi:type="dcterms:W3CDTF">2012-04-10T13:37:26Z</dcterms:created>
  <dcterms:modified xsi:type="dcterms:W3CDTF">2017-02-15T18:41:40Z</dcterms:modified>
</cp:coreProperties>
</file>